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91" r:id="rId5"/>
    <p:sldId id="305" r:id="rId6"/>
    <p:sldId id="339" r:id="rId7"/>
    <p:sldId id="350" r:id="rId8"/>
    <p:sldId id="345" r:id="rId9"/>
    <p:sldId id="348" r:id="rId10"/>
    <p:sldId id="351"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66CC"/>
    <a:srgbClr val="0099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56013BA-25EE-4E45-907C-6023FD73070D}" v="5" dt="2026-03-06T12:10:38.99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74" d="100"/>
          <a:sy n="74" d="100"/>
        </p:scale>
        <p:origin x="376"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presProps" Target="presProps.xml"/><Relationship Id="rId17" Type="http://schemas.microsoft.com/office/2015/10/relationships/revisionInfo" Target="revisionInfo.xml"/><Relationship Id="rId2" Type="http://schemas.openxmlformats.org/officeDocument/2006/relationships/customXml" Target="../customXml/item2.xml"/><Relationship Id="rId16"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tableStyles" Target="tableStyle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odhunter, Nicola (She/Her/Hers)" userId="4673bb0a-d0a4-4ac5-bb20-36b071533d0b" providerId="ADAL" clId="{4E9A4CD2-481B-43ED-A04E-13D8A5D3FDAB}"/>
    <pc:docChg chg="custSel delSld modSld">
      <pc:chgData name="Todhunter, Nicola (She/Her/Hers)" userId="4673bb0a-d0a4-4ac5-bb20-36b071533d0b" providerId="ADAL" clId="{4E9A4CD2-481B-43ED-A04E-13D8A5D3FDAB}" dt="2026-03-06T12:10:59.301" v="102" actId="20577"/>
      <pc:docMkLst>
        <pc:docMk/>
      </pc:docMkLst>
      <pc:sldChg chg="addSp delSp modSp mod">
        <pc:chgData name="Todhunter, Nicola (She/Her/Hers)" userId="4673bb0a-d0a4-4ac5-bb20-36b071533d0b" providerId="ADAL" clId="{4E9A4CD2-481B-43ED-A04E-13D8A5D3FDAB}" dt="2026-03-06T12:05:49.010" v="15" actId="1076"/>
        <pc:sldMkLst>
          <pc:docMk/>
          <pc:sldMk cId="38272083" sldId="291"/>
        </pc:sldMkLst>
        <pc:spChg chg="mod">
          <ac:chgData name="Todhunter, Nicola (She/Her/Hers)" userId="4673bb0a-d0a4-4ac5-bb20-36b071533d0b" providerId="ADAL" clId="{4E9A4CD2-481B-43ED-A04E-13D8A5D3FDAB}" dt="2026-03-06T12:05:49.010" v="15" actId="1076"/>
          <ac:spMkLst>
            <pc:docMk/>
            <pc:sldMk cId="38272083" sldId="291"/>
            <ac:spMk id="2" creationId="{298A5B07-A214-3915-19BD-55D44F8E6FD8}"/>
          </ac:spMkLst>
        </pc:spChg>
        <pc:spChg chg="add del mod">
          <ac:chgData name="Todhunter, Nicola (She/Her/Hers)" userId="4673bb0a-d0a4-4ac5-bb20-36b071533d0b" providerId="ADAL" clId="{4E9A4CD2-481B-43ED-A04E-13D8A5D3FDAB}" dt="2026-03-06T12:05:31.521" v="3" actId="478"/>
          <ac:spMkLst>
            <pc:docMk/>
            <pc:sldMk cId="38272083" sldId="291"/>
            <ac:spMk id="4" creationId="{A4A23EFD-ABE7-0859-53DE-1D753DF4B9A7}"/>
          </ac:spMkLst>
        </pc:spChg>
        <pc:spChg chg="del">
          <ac:chgData name="Todhunter, Nicola (She/Her/Hers)" userId="4673bb0a-d0a4-4ac5-bb20-36b071533d0b" providerId="ADAL" clId="{4E9A4CD2-481B-43ED-A04E-13D8A5D3FDAB}" dt="2026-03-06T12:05:24.708" v="1" actId="478"/>
          <ac:spMkLst>
            <pc:docMk/>
            <pc:sldMk cId="38272083" sldId="291"/>
            <ac:spMk id="5" creationId="{1315C6A8-2374-74E1-02A4-99B8A3041B79}"/>
          </ac:spMkLst>
        </pc:spChg>
      </pc:sldChg>
      <pc:sldChg chg="modSp mod">
        <pc:chgData name="Todhunter, Nicola (She/Her/Hers)" userId="4673bb0a-d0a4-4ac5-bb20-36b071533d0b" providerId="ADAL" clId="{4E9A4CD2-481B-43ED-A04E-13D8A5D3FDAB}" dt="2026-03-06T12:06:46.368" v="40" actId="20577"/>
        <pc:sldMkLst>
          <pc:docMk/>
          <pc:sldMk cId="3096333814" sldId="305"/>
        </pc:sldMkLst>
        <pc:spChg chg="mod">
          <ac:chgData name="Todhunter, Nicola (She/Her/Hers)" userId="4673bb0a-d0a4-4ac5-bb20-36b071533d0b" providerId="ADAL" clId="{4E9A4CD2-481B-43ED-A04E-13D8A5D3FDAB}" dt="2026-03-06T12:06:46.368" v="40" actId="20577"/>
          <ac:spMkLst>
            <pc:docMk/>
            <pc:sldMk cId="3096333814" sldId="305"/>
            <ac:spMk id="6" creationId="{E254B569-5B38-6F5A-C3FA-BAF091CDF70E}"/>
          </ac:spMkLst>
        </pc:spChg>
      </pc:sldChg>
      <pc:sldChg chg="del">
        <pc:chgData name="Todhunter, Nicola (She/Her/Hers)" userId="4673bb0a-d0a4-4ac5-bb20-36b071533d0b" providerId="ADAL" clId="{4E9A4CD2-481B-43ED-A04E-13D8A5D3FDAB}" dt="2026-03-06T12:05:53.087" v="16" actId="2696"/>
        <pc:sldMkLst>
          <pc:docMk/>
          <pc:sldMk cId="501534408" sldId="332"/>
        </pc:sldMkLst>
      </pc:sldChg>
      <pc:sldChg chg="modSp mod">
        <pc:chgData name="Todhunter, Nicola (She/Her/Hers)" userId="4673bb0a-d0a4-4ac5-bb20-36b071533d0b" providerId="ADAL" clId="{4E9A4CD2-481B-43ED-A04E-13D8A5D3FDAB}" dt="2026-03-06T12:07:38.583" v="54" actId="403"/>
        <pc:sldMkLst>
          <pc:docMk/>
          <pc:sldMk cId="3876180279" sldId="339"/>
        </pc:sldMkLst>
        <pc:spChg chg="mod">
          <ac:chgData name="Todhunter, Nicola (She/Her/Hers)" userId="4673bb0a-d0a4-4ac5-bb20-36b071533d0b" providerId="ADAL" clId="{4E9A4CD2-481B-43ED-A04E-13D8A5D3FDAB}" dt="2026-03-06T12:07:38.583" v="54" actId="403"/>
          <ac:spMkLst>
            <pc:docMk/>
            <pc:sldMk cId="3876180279" sldId="339"/>
            <ac:spMk id="6" creationId="{F063CDF4-5B16-5393-F540-ED573326310E}"/>
          </ac:spMkLst>
        </pc:spChg>
      </pc:sldChg>
      <pc:sldChg chg="modSp mod">
        <pc:chgData name="Todhunter, Nicola (She/Her/Hers)" userId="4673bb0a-d0a4-4ac5-bb20-36b071533d0b" providerId="ADAL" clId="{4E9A4CD2-481B-43ED-A04E-13D8A5D3FDAB}" dt="2026-03-06T12:09:03.937" v="79" actId="6549"/>
        <pc:sldMkLst>
          <pc:docMk/>
          <pc:sldMk cId="3249771170" sldId="345"/>
        </pc:sldMkLst>
        <pc:spChg chg="mod">
          <ac:chgData name="Todhunter, Nicola (She/Her/Hers)" userId="4673bb0a-d0a4-4ac5-bb20-36b071533d0b" providerId="ADAL" clId="{4E9A4CD2-481B-43ED-A04E-13D8A5D3FDAB}" dt="2026-03-06T12:09:03.937" v="79" actId="6549"/>
          <ac:spMkLst>
            <pc:docMk/>
            <pc:sldMk cId="3249771170" sldId="345"/>
            <ac:spMk id="2" creationId="{90C5B4A0-5623-6F19-D0ED-D1405F706B4E}"/>
          </ac:spMkLst>
        </pc:spChg>
      </pc:sldChg>
      <pc:sldChg chg="modSp mod">
        <pc:chgData name="Todhunter, Nicola (She/Her/Hers)" userId="4673bb0a-d0a4-4ac5-bb20-36b071533d0b" providerId="ADAL" clId="{4E9A4CD2-481B-43ED-A04E-13D8A5D3FDAB}" dt="2026-03-06T12:08:26.898" v="76" actId="20577"/>
        <pc:sldMkLst>
          <pc:docMk/>
          <pc:sldMk cId="3736763019" sldId="350"/>
        </pc:sldMkLst>
        <pc:spChg chg="mod">
          <ac:chgData name="Todhunter, Nicola (She/Her/Hers)" userId="4673bb0a-d0a4-4ac5-bb20-36b071533d0b" providerId="ADAL" clId="{4E9A4CD2-481B-43ED-A04E-13D8A5D3FDAB}" dt="2026-03-06T12:07:57.304" v="55"/>
          <ac:spMkLst>
            <pc:docMk/>
            <pc:sldMk cId="3736763019" sldId="350"/>
            <ac:spMk id="2" creationId="{757C9C17-741B-DABC-2CE8-37492A77379E}"/>
          </ac:spMkLst>
        </pc:spChg>
        <pc:spChg chg="mod">
          <ac:chgData name="Todhunter, Nicola (She/Her/Hers)" userId="4673bb0a-d0a4-4ac5-bb20-36b071533d0b" providerId="ADAL" clId="{4E9A4CD2-481B-43ED-A04E-13D8A5D3FDAB}" dt="2026-03-06T12:08:26.898" v="76" actId="20577"/>
          <ac:spMkLst>
            <pc:docMk/>
            <pc:sldMk cId="3736763019" sldId="350"/>
            <ac:spMk id="5" creationId="{AB79E29E-A0E5-F92D-95AD-BC5481D285A8}"/>
          </ac:spMkLst>
        </pc:spChg>
      </pc:sldChg>
      <pc:sldChg chg="modSp mod">
        <pc:chgData name="Todhunter, Nicola (She/Her/Hers)" userId="4673bb0a-d0a4-4ac5-bb20-36b071533d0b" providerId="ADAL" clId="{4E9A4CD2-481B-43ED-A04E-13D8A5D3FDAB}" dt="2026-03-06T12:10:59.301" v="102" actId="20577"/>
        <pc:sldMkLst>
          <pc:docMk/>
          <pc:sldMk cId="1229751052" sldId="351"/>
        </pc:sldMkLst>
        <pc:spChg chg="mod">
          <ac:chgData name="Todhunter, Nicola (She/Her/Hers)" userId="4673bb0a-d0a4-4ac5-bb20-36b071533d0b" providerId="ADAL" clId="{4E9A4CD2-481B-43ED-A04E-13D8A5D3FDAB}" dt="2026-03-06T12:10:59.301" v="102" actId="20577"/>
          <ac:spMkLst>
            <pc:docMk/>
            <pc:sldMk cId="1229751052" sldId="351"/>
            <ac:spMk id="4" creationId="{45FCF509-7070-B985-75AF-C34CAB673B4D}"/>
          </ac:spMkLst>
        </pc:spChg>
        <pc:picChg chg="mod">
          <ac:chgData name="Todhunter, Nicola (She/Her/Hers)" userId="4673bb0a-d0a4-4ac5-bb20-36b071533d0b" providerId="ADAL" clId="{4E9A4CD2-481B-43ED-A04E-13D8A5D3FDAB}" dt="2026-03-06T12:10:47.860" v="94" actId="1076"/>
          <ac:picMkLst>
            <pc:docMk/>
            <pc:sldMk cId="1229751052" sldId="351"/>
            <ac:picMk id="5" creationId="{F95E7A7D-258A-DCC9-AC0B-457428069370}"/>
          </ac:picMkLst>
        </pc:picChg>
      </pc:sldChg>
      <pc:sldMasterChg chg="delSldLayout">
        <pc:chgData name="Todhunter, Nicola (She/Her/Hers)" userId="4673bb0a-d0a4-4ac5-bb20-36b071533d0b" providerId="ADAL" clId="{4E9A4CD2-481B-43ED-A04E-13D8A5D3FDAB}" dt="2026-03-06T12:05:53.087" v="16" actId="2696"/>
        <pc:sldMasterMkLst>
          <pc:docMk/>
          <pc:sldMasterMk cId="1869318353" sldId="2147483648"/>
        </pc:sldMasterMkLst>
        <pc:sldLayoutChg chg="del">
          <pc:chgData name="Todhunter, Nicola (She/Her/Hers)" userId="4673bb0a-d0a4-4ac5-bb20-36b071533d0b" providerId="ADAL" clId="{4E9A4CD2-481B-43ED-A04E-13D8A5D3FDAB}" dt="2026-03-06T12:05:53.087" v="16" actId="2696"/>
          <pc:sldLayoutMkLst>
            <pc:docMk/>
            <pc:sldMasterMk cId="1869318353" sldId="2147483648"/>
            <pc:sldLayoutMk cId="1502742110" sldId="2147483661"/>
          </pc:sldLayoutMkLst>
        </pc:sldLayoutChg>
      </pc:sldMaster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4.svg"/><Relationship Id="rId4" Type="http://schemas.openxmlformats.org/officeDocument/2006/relationships/image" Target="../media/image3.png"/></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CFE57C-C57F-6E68-7E88-FF4D3FA8A93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F0DEB76F-E228-CCDB-3A94-154770A68A3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EB4B7317-3146-5FCE-4756-F85129BB9ED8}"/>
              </a:ext>
            </a:extLst>
          </p:cNvPr>
          <p:cNvSpPr>
            <a:spLocks noGrp="1"/>
          </p:cNvSpPr>
          <p:nvPr>
            <p:ph type="dt" sz="half" idx="10"/>
          </p:nvPr>
        </p:nvSpPr>
        <p:spPr/>
        <p:txBody>
          <a:bodyPr/>
          <a:lstStyle/>
          <a:p>
            <a:fld id="{37206D29-8729-406B-BA6C-053F0D80FBDD}" type="datetimeFigureOut">
              <a:rPr lang="en-GB" smtClean="0"/>
              <a:t>06/03/2026</a:t>
            </a:fld>
            <a:endParaRPr lang="en-GB"/>
          </a:p>
        </p:txBody>
      </p:sp>
      <p:sp>
        <p:nvSpPr>
          <p:cNvPr id="5" name="Footer Placeholder 4">
            <a:extLst>
              <a:ext uri="{FF2B5EF4-FFF2-40B4-BE49-F238E27FC236}">
                <a16:creationId xmlns:a16="http://schemas.microsoft.com/office/drawing/2014/main" id="{28F23071-7165-01F4-188F-250CC3F74A8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CEAAFB8-C6BF-D163-994F-8D500710A111}"/>
              </a:ext>
            </a:extLst>
          </p:cNvPr>
          <p:cNvSpPr>
            <a:spLocks noGrp="1"/>
          </p:cNvSpPr>
          <p:nvPr>
            <p:ph type="sldNum" sz="quarter" idx="12"/>
          </p:nvPr>
        </p:nvSpPr>
        <p:spPr/>
        <p:txBody>
          <a:bodyPr/>
          <a:lstStyle/>
          <a:p>
            <a:fld id="{6FD17444-F8FB-40E7-962E-96A9A387E232}" type="slidenum">
              <a:rPr lang="en-GB" smtClean="0"/>
              <a:t>‹#›</a:t>
            </a:fld>
            <a:endParaRPr lang="en-GB"/>
          </a:p>
        </p:txBody>
      </p:sp>
    </p:spTree>
    <p:extLst>
      <p:ext uri="{BB962C8B-B14F-4D97-AF65-F5344CB8AC3E}">
        <p14:creationId xmlns:p14="http://schemas.microsoft.com/office/powerpoint/2010/main" val="14795717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B31DC5-9495-1149-99DA-CC905A8395E6}"/>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0E336D2E-E6C7-B511-8D87-A1B0E0D5D03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173AF99-561A-B0F4-FBD1-3D39893F74FA}"/>
              </a:ext>
            </a:extLst>
          </p:cNvPr>
          <p:cNvSpPr>
            <a:spLocks noGrp="1"/>
          </p:cNvSpPr>
          <p:nvPr>
            <p:ph type="dt" sz="half" idx="10"/>
          </p:nvPr>
        </p:nvSpPr>
        <p:spPr/>
        <p:txBody>
          <a:bodyPr/>
          <a:lstStyle/>
          <a:p>
            <a:fld id="{37206D29-8729-406B-BA6C-053F0D80FBDD}" type="datetimeFigureOut">
              <a:rPr lang="en-GB" smtClean="0"/>
              <a:t>06/03/2026</a:t>
            </a:fld>
            <a:endParaRPr lang="en-GB"/>
          </a:p>
        </p:txBody>
      </p:sp>
      <p:sp>
        <p:nvSpPr>
          <p:cNvPr id="5" name="Footer Placeholder 4">
            <a:extLst>
              <a:ext uri="{FF2B5EF4-FFF2-40B4-BE49-F238E27FC236}">
                <a16:creationId xmlns:a16="http://schemas.microsoft.com/office/drawing/2014/main" id="{53F71A1E-1E9A-C121-F2B2-C44EFFD7F70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53B7A42-C0CC-F522-37E1-3B9BC2F15CD1}"/>
              </a:ext>
            </a:extLst>
          </p:cNvPr>
          <p:cNvSpPr>
            <a:spLocks noGrp="1"/>
          </p:cNvSpPr>
          <p:nvPr>
            <p:ph type="sldNum" sz="quarter" idx="12"/>
          </p:nvPr>
        </p:nvSpPr>
        <p:spPr/>
        <p:txBody>
          <a:bodyPr/>
          <a:lstStyle/>
          <a:p>
            <a:fld id="{6FD17444-F8FB-40E7-962E-96A9A387E232}" type="slidenum">
              <a:rPr lang="en-GB" smtClean="0"/>
              <a:t>‹#›</a:t>
            </a:fld>
            <a:endParaRPr lang="en-GB"/>
          </a:p>
        </p:txBody>
      </p:sp>
    </p:spTree>
    <p:extLst>
      <p:ext uri="{BB962C8B-B14F-4D97-AF65-F5344CB8AC3E}">
        <p14:creationId xmlns:p14="http://schemas.microsoft.com/office/powerpoint/2010/main" val="5193160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02F7E98-8299-0C43-4C20-2FAADB8183BC}"/>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24C86A2D-2A49-F338-D800-E5324B016D4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FAB7BE0-CFF4-3008-D944-B2F342BE369F}"/>
              </a:ext>
            </a:extLst>
          </p:cNvPr>
          <p:cNvSpPr>
            <a:spLocks noGrp="1"/>
          </p:cNvSpPr>
          <p:nvPr>
            <p:ph type="dt" sz="half" idx="10"/>
          </p:nvPr>
        </p:nvSpPr>
        <p:spPr/>
        <p:txBody>
          <a:bodyPr/>
          <a:lstStyle/>
          <a:p>
            <a:fld id="{37206D29-8729-406B-BA6C-053F0D80FBDD}" type="datetimeFigureOut">
              <a:rPr lang="en-GB" smtClean="0"/>
              <a:t>06/03/2026</a:t>
            </a:fld>
            <a:endParaRPr lang="en-GB"/>
          </a:p>
        </p:txBody>
      </p:sp>
      <p:sp>
        <p:nvSpPr>
          <p:cNvPr id="5" name="Footer Placeholder 4">
            <a:extLst>
              <a:ext uri="{FF2B5EF4-FFF2-40B4-BE49-F238E27FC236}">
                <a16:creationId xmlns:a16="http://schemas.microsoft.com/office/drawing/2014/main" id="{2AB07D0E-5AF1-EBE1-74A2-F8953AC613D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D1F734E-674D-1CBC-EFEF-F9FCBCFAFDE7}"/>
              </a:ext>
            </a:extLst>
          </p:cNvPr>
          <p:cNvSpPr>
            <a:spLocks noGrp="1"/>
          </p:cNvSpPr>
          <p:nvPr>
            <p:ph type="sldNum" sz="quarter" idx="12"/>
          </p:nvPr>
        </p:nvSpPr>
        <p:spPr/>
        <p:txBody>
          <a:bodyPr/>
          <a:lstStyle/>
          <a:p>
            <a:fld id="{6FD17444-F8FB-40E7-962E-96A9A387E232}" type="slidenum">
              <a:rPr lang="en-GB" smtClean="0"/>
              <a:t>‹#›</a:t>
            </a:fld>
            <a:endParaRPr lang="en-GB"/>
          </a:p>
        </p:txBody>
      </p:sp>
    </p:spTree>
    <p:extLst>
      <p:ext uri="{BB962C8B-B14F-4D97-AF65-F5344CB8AC3E}">
        <p14:creationId xmlns:p14="http://schemas.microsoft.com/office/powerpoint/2010/main" val="246095181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Title Slide_1">
    <p:spTree>
      <p:nvGrpSpPr>
        <p:cNvPr id="1" name=""/>
        <p:cNvGrpSpPr/>
        <p:nvPr/>
      </p:nvGrpSpPr>
      <p:grpSpPr>
        <a:xfrm>
          <a:off x="0" y="0"/>
          <a:ext cx="0" cy="0"/>
          <a:chOff x="0" y="0"/>
          <a:chExt cx="0" cy="0"/>
        </a:xfrm>
      </p:grpSpPr>
      <p:sp>
        <p:nvSpPr>
          <p:cNvPr id="3" name="Subtitle 2"/>
          <p:cNvSpPr>
            <a:spLocks noGrp="1"/>
          </p:cNvSpPr>
          <p:nvPr>
            <p:ph type="subTitle" idx="1" hasCustomPrompt="1"/>
          </p:nvPr>
        </p:nvSpPr>
        <p:spPr>
          <a:xfrm>
            <a:off x="623392" y="2708920"/>
            <a:ext cx="8534400" cy="715318"/>
          </a:xfrm>
        </p:spPr>
        <p:txBody>
          <a:bodyPr>
            <a:noAutofit/>
          </a:bodyPr>
          <a:lstStyle>
            <a:lvl1pPr marL="0" indent="0" algn="l">
              <a:buNone/>
              <a:defRPr sz="4000" b="1">
                <a:solidFill>
                  <a:srgbClr val="005EB8"/>
                </a:solidFill>
                <a:latin typeface="Arial" panose="020B0604020202020204" pitchFamily="34" charset="0"/>
                <a:cs typeface="Arial" panose="020B0604020202020204"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Document title goes here</a:t>
            </a:r>
          </a:p>
        </p:txBody>
      </p:sp>
      <p:pic>
        <p:nvPicPr>
          <p:cNvPr id="5" name="Picture 4" descr="CNTW NHS Logo">
            <a:extLst>
              <a:ext uri="{FF2B5EF4-FFF2-40B4-BE49-F238E27FC236}">
                <a16:creationId xmlns:a16="http://schemas.microsoft.com/office/drawing/2014/main" id="{09B9774E-7719-E4E0-99CF-8F80C4F64D55}"/>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408368" y="347809"/>
            <a:ext cx="2463590" cy="871391"/>
          </a:xfrm>
          <a:prstGeom prst="rect">
            <a:avLst/>
          </a:prstGeom>
        </p:spPr>
      </p:pic>
      <p:pic>
        <p:nvPicPr>
          <p:cNvPr id="7" name="Picture 6" descr="Decorative page footer - a blue line with 'With You In Mind'">
            <a:extLst>
              <a:ext uri="{FF2B5EF4-FFF2-40B4-BE49-F238E27FC236}">
                <a16:creationId xmlns:a16="http://schemas.microsoft.com/office/drawing/2014/main" id="{5C27A930-5E2C-A77E-30E2-2089767133B5}"/>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0" y="6377384"/>
            <a:ext cx="12192000" cy="508000"/>
          </a:xfrm>
          <a:prstGeom prst="rect">
            <a:avLst/>
          </a:prstGeom>
        </p:spPr>
      </p:pic>
      <p:sp>
        <p:nvSpPr>
          <p:cNvPr id="11" name="Text Placeholder 10">
            <a:extLst>
              <a:ext uri="{FF2B5EF4-FFF2-40B4-BE49-F238E27FC236}">
                <a16:creationId xmlns:a16="http://schemas.microsoft.com/office/drawing/2014/main" id="{D15F4F3D-7685-194D-18DC-4ECE71B17018}"/>
              </a:ext>
            </a:extLst>
          </p:cNvPr>
          <p:cNvSpPr>
            <a:spLocks noGrp="1"/>
          </p:cNvSpPr>
          <p:nvPr>
            <p:ph type="body" sz="quarter" idx="10" hasCustomPrompt="1"/>
          </p:nvPr>
        </p:nvSpPr>
        <p:spPr>
          <a:xfrm>
            <a:off x="623888" y="3792544"/>
            <a:ext cx="5472112" cy="720725"/>
          </a:xfrm>
        </p:spPr>
        <p:txBody>
          <a:bodyPr>
            <a:normAutofit/>
          </a:bodyPr>
          <a:lstStyle>
            <a:lvl1pPr marL="0" indent="0" algn="l">
              <a:buNone/>
              <a:defRPr sz="2000">
                <a:latin typeface="Arial" panose="020B0604020202020204" pitchFamily="34" charset="0"/>
                <a:cs typeface="Arial" panose="020B0604020202020204" pitchFamily="34" charset="0"/>
              </a:defRPr>
            </a:lvl1pPr>
            <a:lvl2pPr algn="l">
              <a:defRPr/>
            </a:lvl2pPr>
            <a:lvl3pPr algn="l">
              <a:defRPr/>
            </a:lvl3pPr>
            <a:lvl4pPr algn="l">
              <a:defRPr/>
            </a:lvl4pPr>
            <a:lvl5pPr algn="l">
              <a:defRPr/>
            </a:lvl5pPr>
          </a:lstStyle>
          <a:p>
            <a:pPr lvl="0"/>
            <a:r>
              <a:rPr lang="en-GB" dirty="0"/>
              <a:t>Do I need a subtitle?</a:t>
            </a:r>
          </a:p>
        </p:txBody>
      </p:sp>
      <p:pic>
        <p:nvPicPr>
          <p:cNvPr id="17" name="Graphic 16">
            <a:extLst>
              <a:ext uri="{FF2B5EF4-FFF2-40B4-BE49-F238E27FC236}">
                <a16:creationId xmlns:a16="http://schemas.microsoft.com/office/drawing/2014/main" id="{6879DBC3-AFD0-4143-4B1E-12BAB8F30D96}"/>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flipV="1">
            <a:off x="767408" y="3584208"/>
            <a:ext cx="4951415" cy="48365"/>
          </a:xfrm>
          <a:prstGeom prst="rect">
            <a:avLst/>
          </a:prstGeom>
        </p:spPr>
      </p:pic>
    </p:spTree>
    <p:extLst>
      <p:ext uri="{BB962C8B-B14F-4D97-AF65-F5344CB8AC3E}">
        <p14:creationId xmlns:p14="http://schemas.microsoft.com/office/powerpoint/2010/main" val="256386145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Content slide_2">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041B5E15-260D-D4A3-B293-467D1C3C801C}"/>
              </a:ext>
              <a:ext uri="{C183D7F6-B498-43B3-948B-1728B52AA6E4}">
                <adec:decorative xmlns:adec="http://schemas.microsoft.com/office/drawing/2017/decorative" val="1"/>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t="57476"/>
          <a:stretch/>
        </p:blipFill>
        <p:spPr>
          <a:xfrm>
            <a:off x="0" y="6669360"/>
            <a:ext cx="12192000" cy="216024"/>
          </a:xfrm>
          <a:prstGeom prst="rect">
            <a:avLst/>
          </a:prstGeom>
        </p:spPr>
      </p:pic>
      <p:sp>
        <p:nvSpPr>
          <p:cNvPr id="3" name="Title 1">
            <a:extLst>
              <a:ext uri="{FF2B5EF4-FFF2-40B4-BE49-F238E27FC236}">
                <a16:creationId xmlns:a16="http://schemas.microsoft.com/office/drawing/2014/main" id="{D77C9630-1EAD-DBCA-4B4C-D13EC7A2D2CE}"/>
              </a:ext>
            </a:extLst>
          </p:cNvPr>
          <p:cNvSpPr>
            <a:spLocks noGrp="1"/>
          </p:cNvSpPr>
          <p:nvPr>
            <p:ph type="title" hasCustomPrompt="1"/>
          </p:nvPr>
        </p:nvSpPr>
        <p:spPr>
          <a:xfrm>
            <a:off x="609600" y="274638"/>
            <a:ext cx="10972800" cy="1143000"/>
          </a:xfrm>
        </p:spPr>
        <p:txBody>
          <a:bodyPr>
            <a:normAutofit/>
          </a:bodyPr>
          <a:lstStyle>
            <a:lvl1pPr algn="l">
              <a:defRPr sz="2800" b="1">
                <a:solidFill>
                  <a:srgbClr val="003087"/>
                </a:solidFill>
                <a:latin typeface="Arial" panose="020B0604020202020204" pitchFamily="34" charset="0"/>
                <a:cs typeface="Arial" panose="020B0604020202020204" pitchFamily="34" charset="0"/>
              </a:defRPr>
            </a:lvl1pPr>
          </a:lstStyle>
          <a:p>
            <a:r>
              <a:rPr lang="en-US" dirty="0"/>
              <a:t>Click to edit title</a:t>
            </a:r>
          </a:p>
        </p:txBody>
      </p:sp>
      <p:sp>
        <p:nvSpPr>
          <p:cNvPr id="4" name="Text Placeholder 12">
            <a:extLst>
              <a:ext uri="{FF2B5EF4-FFF2-40B4-BE49-F238E27FC236}">
                <a16:creationId xmlns:a16="http://schemas.microsoft.com/office/drawing/2014/main" id="{9AFEE0E2-9D50-C267-FE09-888E72660401}"/>
              </a:ext>
            </a:extLst>
          </p:cNvPr>
          <p:cNvSpPr>
            <a:spLocks noGrp="1"/>
          </p:cNvSpPr>
          <p:nvPr>
            <p:ph type="body" sz="quarter" idx="10" hasCustomPrompt="1"/>
          </p:nvPr>
        </p:nvSpPr>
        <p:spPr>
          <a:xfrm>
            <a:off x="609600" y="1557338"/>
            <a:ext cx="5270500" cy="4895850"/>
          </a:xfrm>
        </p:spPr>
        <p:txBody>
          <a:bodyPr>
            <a:normAutofit/>
          </a:bodyPr>
          <a:lstStyle>
            <a:lvl1pPr marL="0" indent="0">
              <a:buNone/>
              <a:defRPr sz="2000">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marL="0" marR="0" lvl="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a:pPr>
            <a:r>
              <a:rPr lang="en-US" dirty="0"/>
              <a:t>Click to edit text</a:t>
            </a:r>
          </a:p>
          <a:p>
            <a:pPr marL="0" marR="0" lvl="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a:pPr>
            <a:endParaRPr lang="en-US" dirty="0"/>
          </a:p>
          <a:p>
            <a:pPr marL="0" marR="0" lvl="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a:pPr>
            <a:r>
              <a:rPr lang="en-US" dirty="0"/>
              <a:t>This is a placeholder text sentence. This is a placeholder text sentence. This is how your paragraph could look.</a:t>
            </a:r>
          </a:p>
          <a:p>
            <a:pPr marL="0" marR="0" lvl="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a:pPr>
            <a:endParaRPr lang="en-US" dirty="0"/>
          </a:p>
          <a:p>
            <a:pPr marL="0" marR="0" lvl="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a:pPr>
            <a:r>
              <a:rPr lang="en-US" dirty="0"/>
              <a:t>The smallest text can be here is 16pt. It needs to be easy to read. Ideally we use 20pt text size.</a:t>
            </a:r>
          </a:p>
          <a:p>
            <a:pPr marL="0" marR="0" lvl="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a:pPr>
            <a:endParaRPr lang="en-US" dirty="0"/>
          </a:p>
          <a:p>
            <a:pPr marL="0" marR="0" lvl="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a:pPr>
            <a:r>
              <a:rPr lang="en-US" dirty="0"/>
              <a:t>Information is best split across multiple slides, this makes it easier for the reader to take in.</a:t>
            </a:r>
            <a:endParaRPr lang="en-GB" dirty="0"/>
          </a:p>
        </p:txBody>
      </p:sp>
      <p:sp>
        <p:nvSpPr>
          <p:cNvPr id="6" name="Text Placeholder 12">
            <a:extLst>
              <a:ext uri="{FF2B5EF4-FFF2-40B4-BE49-F238E27FC236}">
                <a16:creationId xmlns:a16="http://schemas.microsoft.com/office/drawing/2014/main" id="{9A8AEA4B-E914-47F6-46E8-BD2445966808}"/>
              </a:ext>
            </a:extLst>
          </p:cNvPr>
          <p:cNvSpPr>
            <a:spLocks noGrp="1"/>
          </p:cNvSpPr>
          <p:nvPr>
            <p:ph type="body" sz="quarter" idx="11"/>
          </p:nvPr>
        </p:nvSpPr>
        <p:spPr>
          <a:xfrm>
            <a:off x="6311900" y="1557721"/>
            <a:ext cx="5270500" cy="4895850"/>
          </a:xfrm>
        </p:spPr>
        <p:txBody>
          <a:bodyPr>
            <a:normAutofit/>
          </a:bodyPr>
          <a:lstStyle>
            <a:lvl1pPr marL="0" indent="0">
              <a:buNone/>
              <a:defRPr sz="2000">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marL="0" marR="0" lvl="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a:pPr>
            <a:endParaRPr lang="en-US" dirty="0"/>
          </a:p>
          <a:p>
            <a:pPr marL="0" marR="0" lvl="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a:pPr>
            <a:endParaRPr lang="en-US" dirty="0"/>
          </a:p>
          <a:p>
            <a:pPr marL="0" marR="0" lvl="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a:pPr>
            <a:r>
              <a:rPr lang="en-US" dirty="0"/>
              <a:t>This is a placeholder text sentence. This is a placeholder text sentence. This is how your paragraph could look.</a:t>
            </a:r>
          </a:p>
          <a:p>
            <a:pPr marL="0" marR="0" lvl="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a:pPr>
            <a:endParaRPr lang="en-US" dirty="0"/>
          </a:p>
          <a:p>
            <a:pPr marL="0" marR="0" lvl="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a:pPr>
            <a:r>
              <a:rPr lang="en-US" dirty="0"/>
              <a:t>This is a placeholder text sentence. This is a placeholder text sentence. This is how your paragraph could look.</a:t>
            </a:r>
          </a:p>
          <a:p>
            <a:pPr marL="0" marR="0" lvl="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a:pPr>
            <a:endParaRPr lang="en-US" dirty="0"/>
          </a:p>
          <a:p>
            <a:pPr marL="0" marR="0" lvl="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a:pPr>
            <a:r>
              <a:rPr lang="en-US" dirty="0"/>
              <a:t>This is a placeholder text sentence. This is a placeholder text sentence. This is how your paragraph could look.</a:t>
            </a:r>
          </a:p>
        </p:txBody>
      </p:sp>
    </p:spTree>
    <p:extLst>
      <p:ext uri="{BB962C8B-B14F-4D97-AF65-F5344CB8AC3E}">
        <p14:creationId xmlns:p14="http://schemas.microsoft.com/office/powerpoint/2010/main" val="37291945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E2FE10-85FA-4729-0A28-6577794CC78B}"/>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DAF1DD1F-0C02-FFAA-45B0-4CB6BDC15E0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5A10E88-F57B-AC31-553A-E895C579CD90}"/>
              </a:ext>
            </a:extLst>
          </p:cNvPr>
          <p:cNvSpPr>
            <a:spLocks noGrp="1"/>
          </p:cNvSpPr>
          <p:nvPr>
            <p:ph type="dt" sz="half" idx="10"/>
          </p:nvPr>
        </p:nvSpPr>
        <p:spPr/>
        <p:txBody>
          <a:bodyPr/>
          <a:lstStyle/>
          <a:p>
            <a:fld id="{37206D29-8729-406B-BA6C-053F0D80FBDD}" type="datetimeFigureOut">
              <a:rPr lang="en-GB" smtClean="0"/>
              <a:t>06/03/2026</a:t>
            </a:fld>
            <a:endParaRPr lang="en-GB"/>
          </a:p>
        </p:txBody>
      </p:sp>
      <p:sp>
        <p:nvSpPr>
          <p:cNvPr id="5" name="Footer Placeholder 4">
            <a:extLst>
              <a:ext uri="{FF2B5EF4-FFF2-40B4-BE49-F238E27FC236}">
                <a16:creationId xmlns:a16="http://schemas.microsoft.com/office/drawing/2014/main" id="{E211428F-BC6B-CF76-70A5-9804E598254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0059245-5217-1380-86A6-01929362F247}"/>
              </a:ext>
            </a:extLst>
          </p:cNvPr>
          <p:cNvSpPr>
            <a:spLocks noGrp="1"/>
          </p:cNvSpPr>
          <p:nvPr>
            <p:ph type="sldNum" sz="quarter" idx="12"/>
          </p:nvPr>
        </p:nvSpPr>
        <p:spPr/>
        <p:txBody>
          <a:bodyPr/>
          <a:lstStyle/>
          <a:p>
            <a:fld id="{6FD17444-F8FB-40E7-962E-96A9A387E232}" type="slidenum">
              <a:rPr lang="en-GB" smtClean="0"/>
              <a:t>‹#›</a:t>
            </a:fld>
            <a:endParaRPr lang="en-GB"/>
          </a:p>
        </p:txBody>
      </p:sp>
    </p:spTree>
    <p:extLst>
      <p:ext uri="{BB962C8B-B14F-4D97-AF65-F5344CB8AC3E}">
        <p14:creationId xmlns:p14="http://schemas.microsoft.com/office/powerpoint/2010/main" val="2624971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C3E6D1-749D-3488-37DF-800237A5E9A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549371BD-E6AD-09E3-1D9C-3C626AA7C2D4}"/>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B51D1EE-3720-8883-479B-3D95B9DE76E4}"/>
              </a:ext>
            </a:extLst>
          </p:cNvPr>
          <p:cNvSpPr>
            <a:spLocks noGrp="1"/>
          </p:cNvSpPr>
          <p:nvPr>
            <p:ph type="dt" sz="half" idx="10"/>
          </p:nvPr>
        </p:nvSpPr>
        <p:spPr/>
        <p:txBody>
          <a:bodyPr/>
          <a:lstStyle/>
          <a:p>
            <a:fld id="{37206D29-8729-406B-BA6C-053F0D80FBDD}" type="datetimeFigureOut">
              <a:rPr lang="en-GB" smtClean="0"/>
              <a:t>06/03/2026</a:t>
            </a:fld>
            <a:endParaRPr lang="en-GB"/>
          </a:p>
        </p:txBody>
      </p:sp>
      <p:sp>
        <p:nvSpPr>
          <p:cNvPr id="5" name="Footer Placeholder 4">
            <a:extLst>
              <a:ext uri="{FF2B5EF4-FFF2-40B4-BE49-F238E27FC236}">
                <a16:creationId xmlns:a16="http://schemas.microsoft.com/office/drawing/2014/main" id="{C930A3C4-083D-D0E1-F6B2-43E1DD1BBDB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2C229CF-58A7-3824-CF54-6D4B004A0C7C}"/>
              </a:ext>
            </a:extLst>
          </p:cNvPr>
          <p:cNvSpPr>
            <a:spLocks noGrp="1"/>
          </p:cNvSpPr>
          <p:nvPr>
            <p:ph type="sldNum" sz="quarter" idx="12"/>
          </p:nvPr>
        </p:nvSpPr>
        <p:spPr/>
        <p:txBody>
          <a:bodyPr/>
          <a:lstStyle/>
          <a:p>
            <a:fld id="{6FD17444-F8FB-40E7-962E-96A9A387E232}" type="slidenum">
              <a:rPr lang="en-GB" smtClean="0"/>
              <a:t>‹#›</a:t>
            </a:fld>
            <a:endParaRPr lang="en-GB"/>
          </a:p>
        </p:txBody>
      </p:sp>
    </p:spTree>
    <p:extLst>
      <p:ext uri="{BB962C8B-B14F-4D97-AF65-F5344CB8AC3E}">
        <p14:creationId xmlns:p14="http://schemas.microsoft.com/office/powerpoint/2010/main" val="17737464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8E07D5-45E3-E991-238D-835CD347D8D5}"/>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9FCD1C4B-FCB0-5105-5D22-4E476221E322}"/>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CA898F9B-A04E-A215-59C2-CD800F99BC3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3578BE12-AF68-E36B-5C57-174167DBCB2D}"/>
              </a:ext>
            </a:extLst>
          </p:cNvPr>
          <p:cNvSpPr>
            <a:spLocks noGrp="1"/>
          </p:cNvSpPr>
          <p:nvPr>
            <p:ph type="dt" sz="half" idx="10"/>
          </p:nvPr>
        </p:nvSpPr>
        <p:spPr/>
        <p:txBody>
          <a:bodyPr/>
          <a:lstStyle/>
          <a:p>
            <a:fld id="{37206D29-8729-406B-BA6C-053F0D80FBDD}" type="datetimeFigureOut">
              <a:rPr lang="en-GB" smtClean="0"/>
              <a:t>06/03/2026</a:t>
            </a:fld>
            <a:endParaRPr lang="en-GB"/>
          </a:p>
        </p:txBody>
      </p:sp>
      <p:sp>
        <p:nvSpPr>
          <p:cNvPr id="6" name="Footer Placeholder 5">
            <a:extLst>
              <a:ext uri="{FF2B5EF4-FFF2-40B4-BE49-F238E27FC236}">
                <a16:creationId xmlns:a16="http://schemas.microsoft.com/office/drawing/2014/main" id="{A6423E49-DC61-9D00-1D07-4CBD29D50A2A}"/>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658C0E3C-15B4-01A0-B205-4FAB53352956}"/>
              </a:ext>
            </a:extLst>
          </p:cNvPr>
          <p:cNvSpPr>
            <a:spLocks noGrp="1"/>
          </p:cNvSpPr>
          <p:nvPr>
            <p:ph type="sldNum" sz="quarter" idx="12"/>
          </p:nvPr>
        </p:nvSpPr>
        <p:spPr/>
        <p:txBody>
          <a:bodyPr/>
          <a:lstStyle/>
          <a:p>
            <a:fld id="{6FD17444-F8FB-40E7-962E-96A9A387E232}" type="slidenum">
              <a:rPr lang="en-GB" smtClean="0"/>
              <a:t>‹#›</a:t>
            </a:fld>
            <a:endParaRPr lang="en-GB"/>
          </a:p>
        </p:txBody>
      </p:sp>
    </p:spTree>
    <p:extLst>
      <p:ext uri="{BB962C8B-B14F-4D97-AF65-F5344CB8AC3E}">
        <p14:creationId xmlns:p14="http://schemas.microsoft.com/office/powerpoint/2010/main" val="7484489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4AAC85-7C22-FED9-C1D5-AD269CC253F2}"/>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D61B8B55-46C1-37A5-EEEA-5460BF03551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F1BED32-77F2-48D8-010D-C01C8A147F6B}"/>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70AE8A08-9E28-CD15-7437-FEA9D881C41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E98FFD6-9B82-C1B4-ABF4-C73FDE4C1B6B}"/>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A3B4A8FA-B461-D807-D721-971589EAF2B8}"/>
              </a:ext>
            </a:extLst>
          </p:cNvPr>
          <p:cNvSpPr>
            <a:spLocks noGrp="1"/>
          </p:cNvSpPr>
          <p:nvPr>
            <p:ph type="dt" sz="half" idx="10"/>
          </p:nvPr>
        </p:nvSpPr>
        <p:spPr/>
        <p:txBody>
          <a:bodyPr/>
          <a:lstStyle/>
          <a:p>
            <a:fld id="{37206D29-8729-406B-BA6C-053F0D80FBDD}" type="datetimeFigureOut">
              <a:rPr lang="en-GB" smtClean="0"/>
              <a:t>06/03/2026</a:t>
            </a:fld>
            <a:endParaRPr lang="en-GB"/>
          </a:p>
        </p:txBody>
      </p:sp>
      <p:sp>
        <p:nvSpPr>
          <p:cNvPr id="8" name="Footer Placeholder 7">
            <a:extLst>
              <a:ext uri="{FF2B5EF4-FFF2-40B4-BE49-F238E27FC236}">
                <a16:creationId xmlns:a16="http://schemas.microsoft.com/office/drawing/2014/main" id="{BBBAF147-4E3A-794C-9915-6C7F98BF253F}"/>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8D1EBBAF-EF72-3505-CF8F-E5CC6D90DF7A}"/>
              </a:ext>
            </a:extLst>
          </p:cNvPr>
          <p:cNvSpPr>
            <a:spLocks noGrp="1"/>
          </p:cNvSpPr>
          <p:nvPr>
            <p:ph type="sldNum" sz="quarter" idx="12"/>
          </p:nvPr>
        </p:nvSpPr>
        <p:spPr/>
        <p:txBody>
          <a:bodyPr/>
          <a:lstStyle/>
          <a:p>
            <a:fld id="{6FD17444-F8FB-40E7-962E-96A9A387E232}" type="slidenum">
              <a:rPr lang="en-GB" smtClean="0"/>
              <a:t>‹#›</a:t>
            </a:fld>
            <a:endParaRPr lang="en-GB"/>
          </a:p>
        </p:txBody>
      </p:sp>
    </p:spTree>
    <p:extLst>
      <p:ext uri="{BB962C8B-B14F-4D97-AF65-F5344CB8AC3E}">
        <p14:creationId xmlns:p14="http://schemas.microsoft.com/office/powerpoint/2010/main" val="12282200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DFA0AC-02D1-4E0A-B676-10728361A26C}"/>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6D20BB3E-5348-E666-CE1B-EC86D97F3DE7}"/>
              </a:ext>
            </a:extLst>
          </p:cNvPr>
          <p:cNvSpPr>
            <a:spLocks noGrp="1"/>
          </p:cNvSpPr>
          <p:nvPr>
            <p:ph type="dt" sz="half" idx="10"/>
          </p:nvPr>
        </p:nvSpPr>
        <p:spPr/>
        <p:txBody>
          <a:bodyPr/>
          <a:lstStyle/>
          <a:p>
            <a:fld id="{37206D29-8729-406B-BA6C-053F0D80FBDD}" type="datetimeFigureOut">
              <a:rPr lang="en-GB" smtClean="0"/>
              <a:t>06/03/2026</a:t>
            </a:fld>
            <a:endParaRPr lang="en-GB"/>
          </a:p>
        </p:txBody>
      </p:sp>
      <p:sp>
        <p:nvSpPr>
          <p:cNvPr id="4" name="Footer Placeholder 3">
            <a:extLst>
              <a:ext uri="{FF2B5EF4-FFF2-40B4-BE49-F238E27FC236}">
                <a16:creationId xmlns:a16="http://schemas.microsoft.com/office/drawing/2014/main" id="{EE4034C9-5977-B2A7-994B-A1C6C24BD90F}"/>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40ECCA8D-87F6-07B0-E11A-C3EE58A547BB}"/>
              </a:ext>
            </a:extLst>
          </p:cNvPr>
          <p:cNvSpPr>
            <a:spLocks noGrp="1"/>
          </p:cNvSpPr>
          <p:nvPr>
            <p:ph type="sldNum" sz="quarter" idx="12"/>
          </p:nvPr>
        </p:nvSpPr>
        <p:spPr/>
        <p:txBody>
          <a:bodyPr/>
          <a:lstStyle/>
          <a:p>
            <a:fld id="{6FD17444-F8FB-40E7-962E-96A9A387E232}" type="slidenum">
              <a:rPr lang="en-GB" smtClean="0"/>
              <a:t>‹#›</a:t>
            </a:fld>
            <a:endParaRPr lang="en-GB"/>
          </a:p>
        </p:txBody>
      </p:sp>
    </p:spTree>
    <p:extLst>
      <p:ext uri="{BB962C8B-B14F-4D97-AF65-F5344CB8AC3E}">
        <p14:creationId xmlns:p14="http://schemas.microsoft.com/office/powerpoint/2010/main" val="13557922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AC62956-5F0D-7B84-9E36-D104EA2801A0}"/>
              </a:ext>
            </a:extLst>
          </p:cNvPr>
          <p:cNvSpPr>
            <a:spLocks noGrp="1"/>
          </p:cNvSpPr>
          <p:nvPr>
            <p:ph type="dt" sz="half" idx="10"/>
          </p:nvPr>
        </p:nvSpPr>
        <p:spPr/>
        <p:txBody>
          <a:bodyPr/>
          <a:lstStyle/>
          <a:p>
            <a:fld id="{37206D29-8729-406B-BA6C-053F0D80FBDD}" type="datetimeFigureOut">
              <a:rPr lang="en-GB" smtClean="0"/>
              <a:t>06/03/2026</a:t>
            </a:fld>
            <a:endParaRPr lang="en-GB"/>
          </a:p>
        </p:txBody>
      </p:sp>
      <p:sp>
        <p:nvSpPr>
          <p:cNvPr id="3" name="Footer Placeholder 2">
            <a:extLst>
              <a:ext uri="{FF2B5EF4-FFF2-40B4-BE49-F238E27FC236}">
                <a16:creationId xmlns:a16="http://schemas.microsoft.com/office/drawing/2014/main" id="{8CF12245-9B36-8D20-25B2-7DE30D74C0CB}"/>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3B0953EB-1E4B-14D2-20F0-2435B91A18DB}"/>
              </a:ext>
            </a:extLst>
          </p:cNvPr>
          <p:cNvSpPr>
            <a:spLocks noGrp="1"/>
          </p:cNvSpPr>
          <p:nvPr>
            <p:ph type="sldNum" sz="quarter" idx="12"/>
          </p:nvPr>
        </p:nvSpPr>
        <p:spPr/>
        <p:txBody>
          <a:bodyPr/>
          <a:lstStyle/>
          <a:p>
            <a:fld id="{6FD17444-F8FB-40E7-962E-96A9A387E232}" type="slidenum">
              <a:rPr lang="en-GB" smtClean="0"/>
              <a:t>‹#›</a:t>
            </a:fld>
            <a:endParaRPr lang="en-GB"/>
          </a:p>
        </p:txBody>
      </p:sp>
    </p:spTree>
    <p:extLst>
      <p:ext uri="{BB962C8B-B14F-4D97-AF65-F5344CB8AC3E}">
        <p14:creationId xmlns:p14="http://schemas.microsoft.com/office/powerpoint/2010/main" val="18473764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037E43-02B1-D6A6-563A-FB9AC06F3BC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56E0BB51-5198-0B08-BE2A-47BFBEDD437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6AA7AFCE-EC07-1ADE-077C-2B85C5FB9F9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3EFE2D2-EE5B-7111-0142-AD59818CD258}"/>
              </a:ext>
            </a:extLst>
          </p:cNvPr>
          <p:cNvSpPr>
            <a:spLocks noGrp="1"/>
          </p:cNvSpPr>
          <p:nvPr>
            <p:ph type="dt" sz="half" idx="10"/>
          </p:nvPr>
        </p:nvSpPr>
        <p:spPr/>
        <p:txBody>
          <a:bodyPr/>
          <a:lstStyle/>
          <a:p>
            <a:fld id="{37206D29-8729-406B-BA6C-053F0D80FBDD}" type="datetimeFigureOut">
              <a:rPr lang="en-GB" smtClean="0"/>
              <a:t>06/03/2026</a:t>
            </a:fld>
            <a:endParaRPr lang="en-GB"/>
          </a:p>
        </p:txBody>
      </p:sp>
      <p:sp>
        <p:nvSpPr>
          <p:cNvPr id="6" name="Footer Placeholder 5">
            <a:extLst>
              <a:ext uri="{FF2B5EF4-FFF2-40B4-BE49-F238E27FC236}">
                <a16:creationId xmlns:a16="http://schemas.microsoft.com/office/drawing/2014/main" id="{5F2B6F15-0130-A5BA-FC37-5273AAAD58EA}"/>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DF936AF4-AC38-9F60-EE91-A79575940481}"/>
              </a:ext>
            </a:extLst>
          </p:cNvPr>
          <p:cNvSpPr>
            <a:spLocks noGrp="1"/>
          </p:cNvSpPr>
          <p:nvPr>
            <p:ph type="sldNum" sz="quarter" idx="12"/>
          </p:nvPr>
        </p:nvSpPr>
        <p:spPr/>
        <p:txBody>
          <a:bodyPr/>
          <a:lstStyle/>
          <a:p>
            <a:fld id="{6FD17444-F8FB-40E7-962E-96A9A387E232}" type="slidenum">
              <a:rPr lang="en-GB" smtClean="0"/>
              <a:t>‹#›</a:t>
            </a:fld>
            <a:endParaRPr lang="en-GB"/>
          </a:p>
        </p:txBody>
      </p:sp>
    </p:spTree>
    <p:extLst>
      <p:ext uri="{BB962C8B-B14F-4D97-AF65-F5344CB8AC3E}">
        <p14:creationId xmlns:p14="http://schemas.microsoft.com/office/powerpoint/2010/main" val="2758909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BE1255-9D42-E7AC-9C62-6212BCC44A6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05E862D4-4E64-700B-A431-D63A71D8451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C5337862-B99B-626D-1F0E-98CDD2B2223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40B0296-F78F-F4E3-7319-C356E77C6F1D}"/>
              </a:ext>
            </a:extLst>
          </p:cNvPr>
          <p:cNvSpPr>
            <a:spLocks noGrp="1"/>
          </p:cNvSpPr>
          <p:nvPr>
            <p:ph type="dt" sz="half" idx="10"/>
          </p:nvPr>
        </p:nvSpPr>
        <p:spPr/>
        <p:txBody>
          <a:bodyPr/>
          <a:lstStyle/>
          <a:p>
            <a:fld id="{37206D29-8729-406B-BA6C-053F0D80FBDD}" type="datetimeFigureOut">
              <a:rPr lang="en-GB" smtClean="0"/>
              <a:t>06/03/2026</a:t>
            </a:fld>
            <a:endParaRPr lang="en-GB"/>
          </a:p>
        </p:txBody>
      </p:sp>
      <p:sp>
        <p:nvSpPr>
          <p:cNvPr id="6" name="Footer Placeholder 5">
            <a:extLst>
              <a:ext uri="{FF2B5EF4-FFF2-40B4-BE49-F238E27FC236}">
                <a16:creationId xmlns:a16="http://schemas.microsoft.com/office/drawing/2014/main" id="{7966A082-2376-AF04-E311-0223A0FD8F70}"/>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ABFCE953-CBEA-2916-27A9-B8A49E40375F}"/>
              </a:ext>
            </a:extLst>
          </p:cNvPr>
          <p:cNvSpPr>
            <a:spLocks noGrp="1"/>
          </p:cNvSpPr>
          <p:nvPr>
            <p:ph type="sldNum" sz="quarter" idx="12"/>
          </p:nvPr>
        </p:nvSpPr>
        <p:spPr/>
        <p:txBody>
          <a:bodyPr/>
          <a:lstStyle/>
          <a:p>
            <a:fld id="{6FD17444-F8FB-40E7-962E-96A9A387E232}" type="slidenum">
              <a:rPr lang="en-GB" smtClean="0"/>
              <a:t>‹#›</a:t>
            </a:fld>
            <a:endParaRPr lang="en-GB"/>
          </a:p>
        </p:txBody>
      </p:sp>
    </p:spTree>
    <p:extLst>
      <p:ext uri="{BB962C8B-B14F-4D97-AF65-F5344CB8AC3E}">
        <p14:creationId xmlns:p14="http://schemas.microsoft.com/office/powerpoint/2010/main" val="11948134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D18C810-1AB6-1FF5-EDB6-F7E44303992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398B181B-1D63-0381-D9D2-5AB17282E6C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2EAC513-4091-7F74-E865-7D1054DBA22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37206D29-8729-406B-BA6C-053F0D80FBDD}" type="datetimeFigureOut">
              <a:rPr lang="en-GB" smtClean="0"/>
              <a:t>06/03/2026</a:t>
            </a:fld>
            <a:endParaRPr lang="en-GB"/>
          </a:p>
        </p:txBody>
      </p:sp>
      <p:sp>
        <p:nvSpPr>
          <p:cNvPr id="5" name="Footer Placeholder 4">
            <a:extLst>
              <a:ext uri="{FF2B5EF4-FFF2-40B4-BE49-F238E27FC236}">
                <a16:creationId xmlns:a16="http://schemas.microsoft.com/office/drawing/2014/main" id="{ED684742-5463-3749-51D9-DF538617F8A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E5102F4A-EE73-C266-64AC-F6084442CA5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6FD17444-F8FB-40E7-962E-96A9A387E232}" type="slidenum">
              <a:rPr lang="en-GB" smtClean="0"/>
              <a:t>‹#›</a:t>
            </a:fld>
            <a:endParaRPr lang="en-GB"/>
          </a:p>
        </p:txBody>
      </p:sp>
    </p:spTree>
    <p:extLst>
      <p:ext uri="{BB962C8B-B14F-4D97-AF65-F5344CB8AC3E}">
        <p14:creationId xmlns:p14="http://schemas.microsoft.com/office/powerpoint/2010/main" val="186931835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2" r:id="rId1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3" Type="http://schemas.openxmlformats.org/officeDocument/2006/relationships/hyperlink" Target="mailto:corporateaffairs@cntw.nhs.uk" TargetMode="External"/><Relationship Id="rId2" Type="http://schemas.openxmlformats.org/officeDocument/2006/relationships/hyperlink" Target="https://www.cntw.nhs.uk/news/learningdisabilitiesautismengagement/" TargetMode="External"/><Relationship Id="rId1" Type="http://schemas.openxmlformats.org/officeDocument/2006/relationships/slideLayout" Target="../slideLayouts/slideLayout13.xml"/><Relationship Id="rId5" Type="http://schemas.openxmlformats.org/officeDocument/2006/relationships/image" Target="../media/image6.svg"/><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a:extLst>
              <a:ext uri="{FF2B5EF4-FFF2-40B4-BE49-F238E27FC236}">
                <a16:creationId xmlns:a16="http://schemas.microsoft.com/office/drawing/2014/main" id="{298A5B07-A214-3915-19BD-55D44F8E6FD8}"/>
              </a:ext>
            </a:extLst>
          </p:cNvPr>
          <p:cNvSpPr>
            <a:spLocks noGrp="1"/>
          </p:cNvSpPr>
          <p:nvPr>
            <p:ph type="subTitle" idx="1"/>
          </p:nvPr>
        </p:nvSpPr>
        <p:spPr>
          <a:xfrm>
            <a:off x="736031" y="1656272"/>
            <a:ext cx="9210225" cy="1772728"/>
          </a:xfrm>
        </p:spPr>
        <p:txBody>
          <a:bodyPr/>
          <a:lstStyle/>
          <a:p>
            <a:r>
              <a:rPr lang="en-US" b="0" dirty="0"/>
              <a:t>Future of specialist inpatient mental health care for autistic adults and adults with a learning disability</a:t>
            </a:r>
          </a:p>
        </p:txBody>
      </p:sp>
    </p:spTree>
    <p:extLst>
      <p:ext uri="{BB962C8B-B14F-4D97-AF65-F5344CB8AC3E}">
        <p14:creationId xmlns:p14="http://schemas.microsoft.com/office/powerpoint/2010/main" val="382720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B2605C-90A1-D110-84D2-1B999FC2ADEC}"/>
              </a:ext>
            </a:extLst>
          </p:cNvPr>
          <p:cNvSpPr>
            <a:spLocks noGrp="1"/>
          </p:cNvSpPr>
          <p:nvPr>
            <p:ph type="title"/>
          </p:nvPr>
        </p:nvSpPr>
        <p:spPr/>
        <p:txBody>
          <a:bodyPr>
            <a:normAutofit/>
          </a:bodyPr>
          <a:lstStyle/>
          <a:p>
            <a:r>
              <a:rPr lang="en-GB" dirty="0"/>
              <a:t>Seeking views to develop our clinical model of care</a:t>
            </a:r>
          </a:p>
        </p:txBody>
      </p:sp>
      <p:sp>
        <p:nvSpPr>
          <p:cNvPr id="6" name="TextBox 5">
            <a:extLst>
              <a:ext uri="{FF2B5EF4-FFF2-40B4-BE49-F238E27FC236}">
                <a16:creationId xmlns:a16="http://schemas.microsoft.com/office/drawing/2014/main" id="{E254B569-5B38-6F5A-C3FA-BAF091CDF70E}"/>
              </a:ext>
            </a:extLst>
          </p:cNvPr>
          <p:cNvSpPr txBox="1"/>
          <p:nvPr/>
        </p:nvSpPr>
        <p:spPr>
          <a:xfrm>
            <a:off x="609600" y="1417638"/>
            <a:ext cx="10302240" cy="4524315"/>
          </a:xfrm>
          <a:prstGeom prst="rect">
            <a:avLst/>
          </a:prstGeom>
          <a:noFill/>
        </p:spPr>
        <p:txBody>
          <a:bodyPr wrap="square" rtlCol="0">
            <a:spAutoFit/>
          </a:bodyPr>
          <a:lstStyle/>
          <a:p>
            <a:pPr marL="285750" indent="-285750">
              <a:buFont typeface="Arial" panose="020B0604020202020204" pitchFamily="34" charset="0"/>
              <a:buChar char="•"/>
            </a:pPr>
            <a:r>
              <a:rPr lang="en-US" dirty="0">
                <a:latin typeface="Arial" panose="020B0604020202020204" pitchFamily="34" charset="0"/>
                <a:cs typeface="Arial" panose="020B0604020202020204" pitchFamily="34" charset="0"/>
              </a:rPr>
              <a:t>We have begun a review of our specialist learning disability and autism services. </a:t>
            </a:r>
          </a:p>
          <a:p>
            <a:endParaRPr lang="en-US"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US" dirty="0">
                <a:latin typeface="Arial" panose="020B0604020202020204" pitchFamily="34" charset="0"/>
                <a:cs typeface="Arial" panose="020B0604020202020204" pitchFamily="34" charset="0"/>
              </a:rPr>
              <a:t>As part of this work, we are talking with the Integrated Care Board (ICB) and other key stakeholders, particularly service users, carers, advocates and staff. Their views will help us shape medium‑ and long‑term options for specialist learning disability services that are effective and sustainable.</a:t>
            </a:r>
          </a:p>
          <a:p>
            <a:endParaRPr lang="en-US"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US" dirty="0">
                <a:latin typeface="Arial" panose="020B0604020202020204" pitchFamily="34" charset="0"/>
                <a:cs typeface="Arial" panose="020B0604020202020204" pitchFamily="34" charset="0"/>
              </a:rPr>
              <a:t>We will share the outputs from this engagement process with the ICB who will consider the need for formal consultation in April/May.  This will include options for the future location of our specialist learning disability services, and the service model.</a:t>
            </a:r>
          </a:p>
          <a:p>
            <a:endParaRPr lang="en-US"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US" b="1" dirty="0">
                <a:latin typeface="Arial" panose="020B0604020202020204" pitchFamily="34" charset="0"/>
                <a:cs typeface="Arial" panose="020B0604020202020204" pitchFamily="34" charset="0"/>
              </a:rPr>
              <a:t>The following slides outline some potential scenarios for initial discussion. </a:t>
            </a:r>
            <a:r>
              <a:rPr lang="en-US" dirty="0">
                <a:latin typeface="Arial" panose="020B0604020202020204" pitchFamily="34" charset="0"/>
                <a:cs typeface="Arial" panose="020B0604020202020204" pitchFamily="34" charset="0"/>
              </a:rPr>
              <a:t>The slides describe the main benefits and risks of each scenario. </a:t>
            </a:r>
          </a:p>
          <a:p>
            <a:pPr marL="285750" indent="-285750">
              <a:buFont typeface="Arial" panose="020B0604020202020204" pitchFamily="34" charset="0"/>
              <a:buChar char="•"/>
            </a:pPr>
            <a:endParaRPr lang="en-US"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US" b="1" dirty="0">
                <a:latin typeface="Arial" panose="020B0604020202020204" pitchFamily="34" charset="0"/>
                <a:cs typeface="Arial" panose="020B0604020202020204" pitchFamily="34" charset="0"/>
              </a:rPr>
              <a:t>This list is not exhaustive. </a:t>
            </a:r>
            <a:r>
              <a:rPr lang="en-US" dirty="0">
                <a:latin typeface="Arial" panose="020B0604020202020204" pitchFamily="34" charset="0"/>
                <a:cs typeface="Arial" panose="020B0604020202020204" pitchFamily="34" charset="0"/>
              </a:rPr>
              <a:t>More may be added as we continue to gather feedback during the engagement process.</a:t>
            </a: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963338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32A5A2-A032-6F8B-9529-5917951BF87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BC3B25B-8B00-9CFC-36D0-64FF8D152E56}"/>
              </a:ext>
            </a:extLst>
          </p:cNvPr>
          <p:cNvSpPr>
            <a:spLocks noGrp="1"/>
          </p:cNvSpPr>
          <p:nvPr>
            <p:ph type="title"/>
          </p:nvPr>
        </p:nvSpPr>
        <p:spPr/>
        <p:txBody>
          <a:bodyPr/>
          <a:lstStyle/>
          <a:p>
            <a:r>
              <a:rPr lang="en-GB" dirty="0"/>
              <a:t>Overview of scenarios</a:t>
            </a:r>
          </a:p>
        </p:txBody>
      </p:sp>
      <p:sp>
        <p:nvSpPr>
          <p:cNvPr id="6" name="TextBox 5">
            <a:extLst>
              <a:ext uri="{FF2B5EF4-FFF2-40B4-BE49-F238E27FC236}">
                <a16:creationId xmlns:a16="http://schemas.microsoft.com/office/drawing/2014/main" id="{F063CDF4-5B16-5393-F540-ED573326310E}"/>
              </a:ext>
            </a:extLst>
          </p:cNvPr>
          <p:cNvSpPr txBox="1"/>
          <p:nvPr/>
        </p:nvSpPr>
        <p:spPr>
          <a:xfrm>
            <a:off x="609600" y="1294700"/>
            <a:ext cx="10972799" cy="3477875"/>
          </a:xfrm>
          <a:prstGeom prst="rect">
            <a:avLst/>
          </a:prstGeom>
          <a:noFill/>
        </p:spPr>
        <p:txBody>
          <a:bodyPr wrap="square" rtlCol="0">
            <a:spAutoFit/>
          </a:bodyPr>
          <a:lstStyle/>
          <a:p>
            <a:r>
              <a:rPr lang="en-US" sz="2000" b="1" dirty="0">
                <a:latin typeface="Arial" panose="020B0604020202020204" pitchFamily="34" charset="0"/>
                <a:cs typeface="Arial" panose="020B0604020202020204" pitchFamily="34" charset="0"/>
              </a:rPr>
              <a:t>We want to get your views on the development of a range of longer‑term options. These could include</a:t>
            </a:r>
            <a:r>
              <a:rPr lang="en-GB" sz="2000" b="1" dirty="0">
                <a:latin typeface="Arial" panose="020B0604020202020204" pitchFamily="34" charset="0"/>
                <a:cs typeface="Arial" panose="020B0604020202020204" pitchFamily="34" charset="0"/>
              </a:rPr>
              <a:t>:</a:t>
            </a:r>
          </a:p>
          <a:p>
            <a:pPr lvl="0"/>
            <a:r>
              <a:rPr lang="en-GB" sz="2000" dirty="0"/>
              <a:t> </a:t>
            </a:r>
          </a:p>
          <a:p>
            <a:pPr marL="285750" indent="-285750">
              <a:buFont typeface="Arial" panose="020B0604020202020204" pitchFamily="34" charset="0"/>
              <a:buChar char="•"/>
            </a:pPr>
            <a:r>
              <a:rPr lang="en-US" sz="2000" dirty="0">
                <a:latin typeface="Arial" panose="020B0604020202020204" pitchFamily="34" charset="0"/>
                <a:cs typeface="Arial" panose="020B0604020202020204" pitchFamily="34" charset="0"/>
              </a:rPr>
              <a:t>Two small specialist learning disability units, located on our main hospital sites.</a:t>
            </a:r>
          </a:p>
          <a:p>
            <a:pPr marL="285750" indent="-285750">
              <a:buFont typeface="Arial" panose="020B0604020202020204" pitchFamily="34" charset="0"/>
              <a:buChar char="•"/>
            </a:pPr>
            <a:r>
              <a:rPr lang="en-US" sz="2000" dirty="0">
                <a:latin typeface="Arial" panose="020B0604020202020204" pitchFamily="34" charset="0"/>
                <a:cs typeface="Arial" panose="020B0604020202020204" pitchFamily="34" charset="0"/>
              </a:rPr>
              <a:t>One specialist learning disability inpatient unit, located with our specialist autism inpatient unit in Morpeth.</a:t>
            </a:r>
          </a:p>
          <a:p>
            <a:pPr marL="285750" indent="-285750">
              <a:buFont typeface="Arial" panose="020B0604020202020204" pitchFamily="34" charset="0"/>
              <a:buChar char="•"/>
            </a:pPr>
            <a:r>
              <a:rPr lang="en-US" sz="2000" dirty="0">
                <a:latin typeface="Arial" panose="020B0604020202020204" pitchFamily="34" charset="0"/>
                <a:cs typeface="Arial" panose="020B0604020202020204" pitchFamily="34" charset="0"/>
              </a:rPr>
              <a:t>Working with partner organisations to offer specialist independent living spaces in the community.</a:t>
            </a:r>
          </a:p>
          <a:p>
            <a:pPr marL="285750" indent="-285750">
              <a:buFont typeface="Arial" panose="020B0604020202020204" pitchFamily="34" charset="0"/>
              <a:buChar char="•"/>
            </a:pPr>
            <a:endParaRPr lang="en-GB" sz="2000" dirty="0">
              <a:latin typeface="Arial" panose="020B0604020202020204" pitchFamily="34" charset="0"/>
              <a:cs typeface="Arial" panose="020B0604020202020204" pitchFamily="34" charset="0"/>
            </a:endParaRPr>
          </a:p>
          <a:p>
            <a:r>
              <a:rPr lang="en-US" sz="2000" b="1" dirty="0">
                <a:latin typeface="Arial" panose="020B0604020202020204" pitchFamily="34" charset="0"/>
                <a:cs typeface="Arial" panose="020B0604020202020204" pitchFamily="34" charset="0"/>
              </a:rPr>
              <a:t>Your thoughts and suggestions during this engagement process may also identify other options which we will consider.</a:t>
            </a:r>
            <a:endParaRPr lang="en-GB" sz="20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761802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E1A946-9ADF-D474-914A-8C6764429ED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57C9C17-741B-DABC-2CE8-37492A77379E}"/>
              </a:ext>
            </a:extLst>
          </p:cNvPr>
          <p:cNvSpPr>
            <a:spLocks noGrp="1"/>
          </p:cNvSpPr>
          <p:nvPr>
            <p:ph type="title"/>
          </p:nvPr>
        </p:nvSpPr>
        <p:spPr/>
        <p:txBody>
          <a:bodyPr>
            <a:normAutofit/>
          </a:bodyPr>
          <a:lstStyle/>
          <a:p>
            <a:r>
              <a:rPr lang="en-GB" dirty="0"/>
              <a:t>Scenario 1 – </a:t>
            </a:r>
            <a:r>
              <a:rPr lang="en-US" dirty="0"/>
              <a:t>Two small specialist learning disability units, located on our main hospital sites</a:t>
            </a:r>
            <a:endParaRPr lang="en-GB" dirty="0"/>
          </a:p>
        </p:txBody>
      </p:sp>
      <p:sp>
        <p:nvSpPr>
          <p:cNvPr id="5" name="Rectangle: Rounded Corners 4">
            <a:extLst>
              <a:ext uri="{FF2B5EF4-FFF2-40B4-BE49-F238E27FC236}">
                <a16:creationId xmlns:a16="http://schemas.microsoft.com/office/drawing/2014/main" id="{AB79E29E-A0E5-F92D-95AD-BC5481D285A8}"/>
              </a:ext>
            </a:extLst>
          </p:cNvPr>
          <p:cNvSpPr/>
          <p:nvPr/>
        </p:nvSpPr>
        <p:spPr>
          <a:xfrm>
            <a:off x="652729" y="1417638"/>
            <a:ext cx="5178725" cy="2491550"/>
          </a:xfrm>
          <a:prstGeom prst="roundRect">
            <a:avLst/>
          </a:prstGeom>
          <a:solidFill>
            <a:srgbClr val="3366CC"/>
          </a:solidFill>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lang="en-GB" b="1" u="sng" dirty="0"/>
              <a:t>Overview</a:t>
            </a:r>
          </a:p>
          <a:p>
            <a:pPr marL="285750" indent="-285750">
              <a:buFont typeface="Wingdings" panose="05000000000000000000" pitchFamily="2" charset="2"/>
              <a:buChar char="Ø"/>
            </a:pPr>
            <a:r>
              <a:rPr lang="en-GB" sz="1600" dirty="0"/>
              <a:t>This scenario would provide learning disabilities services from two separate CNTW hospital sites</a:t>
            </a:r>
          </a:p>
          <a:p>
            <a:endParaRPr lang="en-GB" sz="1600" dirty="0"/>
          </a:p>
        </p:txBody>
      </p:sp>
      <p:sp>
        <p:nvSpPr>
          <p:cNvPr id="6" name="Rectangle: Rounded Corners 5">
            <a:extLst>
              <a:ext uri="{FF2B5EF4-FFF2-40B4-BE49-F238E27FC236}">
                <a16:creationId xmlns:a16="http://schemas.microsoft.com/office/drawing/2014/main" id="{0882D3E2-D135-469B-D01D-47B03F93EE5F}"/>
              </a:ext>
            </a:extLst>
          </p:cNvPr>
          <p:cNvSpPr/>
          <p:nvPr/>
        </p:nvSpPr>
        <p:spPr>
          <a:xfrm>
            <a:off x="6284341" y="1417638"/>
            <a:ext cx="5178725" cy="2491550"/>
          </a:xfrm>
          <a:prstGeom prst="roundRect">
            <a:avLst/>
          </a:prstGeom>
          <a:solidFill>
            <a:schemeClr val="tx2">
              <a:lumMod val="75000"/>
              <a:lumOff val="2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lang="en-GB" b="1" u="sng" dirty="0"/>
              <a:t>Benefits</a:t>
            </a:r>
          </a:p>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0" lang="en-GB" sz="1800" b="0" i="0" u="none" strike="noStrike" kern="1200" cap="none" spc="0" normalizeH="0" baseline="0" noProof="0" dirty="0">
                <a:ln>
                  <a:noFill/>
                </a:ln>
                <a:solidFill>
                  <a:prstClr val="white"/>
                </a:solidFill>
                <a:effectLst/>
                <a:uLnTx/>
                <a:uFillTx/>
                <a:latin typeface="Aptos" panose="02110004020202020204"/>
                <a:ea typeface="+mn-ea"/>
                <a:cs typeface="+mn-cs"/>
              </a:rPr>
              <a:t>All beds would be provided from 2 u</a:t>
            </a:r>
            <a:r>
              <a:rPr lang="en-GB" dirty="0">
                <a:solidFill>
                  <a:prstClr val="white"/>
                </a:solidFill>
                <a:latin typeface="Aptos" panose="02110004020202020204"/>
              </a:rPr>
              <a:t>nits</a:t>
            </a:r>
          </a:p>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lang="en-GB" dirty="0">
                <a:solidFill>
                  <a:prstClr val="white"/>
                </a:solidFill>
              </a:rPr>
              <a:t>Staff would be aligned to these units, offering familiarity for patients</a:t>
            </a:r>
          </a:p>
          <a:p>
            <a:pPr marL="285750" lvl="0" indent="-285750">
              <a:buFont typeface="Wingdings" panose="05000000000000000000" pitchFamily="2" charset="2"/>
              <a:buChar char="Ø"/>
              <a:defRPr/>
            </a:pPr>
            <a:r>
              <a:rPr lang="en-GB" dirty="0">
                <a:solidFill>
                  <a:prstClr val="white"/>
                </a:solidFill>
              </a:rPr>
              <a:t>This scenario maximises the use of trust premises</a:t>
            </a:r>
          </a:p>
          <a:p>
            <a:pPr lvl="0">
              <a:defRPr/>
            </a:pPr>
            <a:endParaRPr kumimoji="0" lang="en-GB" sz="1800" b="0" i="0" u="none" strike="noStrike" kern="1200" cap="none" spc="0" normalizeH="0" baseline="0" noProof="0" dirty="0">
              <a:ln>
                <a:noFill/>
              </a:ln>
              <a:solidFill>
                <a:prstClr val="white"/>
              </a:solidFill>
              <a:effectLst/>
              <a:uLnTx/>
              <a:uFillTx/>
              <a:latin typeface="Aptos" panose="02110004020202020204"/>
              <a:ea typeface="+mn-ea"/>
              <a:cs typeface="+mn-cs"/>
            </a:endParaRPr>
          </a:p>
          <a:p>
            <a:pPr marL="285750" indent="-285750">
              <a:buFont typeface="Wingdings" panose="05000000000000000000" pitchFamily="2" charset="2"/>
              <a:buChar char="Ø"/>
            </a:pPr>
            <a:endParaRPr lang="en-GB" dirty="0"/>
          </a:p>
        </p:txBody>
      </p:sp>
      <p:sp>
        <p:nvSpPr>
          <p:cNvPr id="7" name="Rectangle: Rounded Corners 6">
            <a:extLst>
              <a:ext uri="{FF2B5EF4-FFF2-40B4-BE49-F238E27FC236}">
                <a16:creationId xmlns:a16="http://schemas.microsoft.com/office/drawing/2014/main" id="{D42C3C0D-FA72-1109-5576-05A5ED041863}"/>
              </a:ext>
            </a:extLst>
          </p:cNvPr>
          <p:cNvSpPr/>
          <p:nvPr/>
        </p:nvSpPr>
        <p:spPr>
          <a:xfrm>
            <a:off x="652729" y="4091813"/>
            <a:ext cx="5178725" cy="2491550"/>
          </a:xfrm>
          <a:prstGeom prst="roundRect">
            <a:avLst/>
          </a:prstGeom>
          <a:solidFill>
            <a:schemeClr val="accent6">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lang="en-GB" b="1" u="sng" dirty="0"/>
              <a:t>Risks</a:t>
            </a:r>
          </a:p>
          <a:p>
            <a:pPr marL="285750" indent="-285750">
              <a:buFont typeface="Wingdings" panose="05000000000000000000" pitchFamily="2" charset="2"/>
              <a:buChar char="Ø"/>
            </a:pPr>
            <a:r>
              <a:rPr lang="en-GB" dirty="0"/>
              <a:t>There is limited suitable accommodation available for this specialist service</a:t>
            </a:r>
          </a:p>
          <a:p>
            <a:pPr marL="285750" indent="-285750">
              <a:buFont typeface="Wingdings" panose="05000000000000000000" pitchFamily="2" charset="2"/>
              <a:buChar char="Ø"/>
            </a:pPr>
            <a:r>
              <a:rPr lang="en-GB" dirty="0"/>
              <a:t>Careful consideration would need to be undertaken as part of the scoping work, as limited internal capital funding to support this move.</a:t>
            </a:r>
          </a:p>
          <a:p>
            <a:endParaRPr lang="en-GB" dirty="0"/>
          </a:p>
        </p:txBody>
      </p:sp>
      <p:sp>
        <p:nvSpPr>
          <p:cNvPr id="8" name="Rectangle: Rounded Corners 7">
            <a:extLst>
              <a:ext uri="{FF2B5EF4-FFF2-40B4-BE49-F238E27FC236}">
                <a16:creationId xmlns:a16="http://schemas.microsoft.com/office/drawing/2014/main" id="{CFCD3978-A0CA-60ED-708C-F347F42626C0}"/>
              </a:ext>
            </a:extLst>
          </p:cNvPr>
          <p:cNvSpPr/>
          <p:nvPr/>
        </p:nvSpPr>
        <p:spPr>
          <a:xfrm>
            <a:off x="6284341" y="4091813"/>
            <a:ext cx="5178725" cy="2491549"/>
          </a:xfrm>
          <a:prstGeom prst="roundRect">
            <a:avLst/>
          </a:prstGeom>
          <a:solidFill>
            <a:srgbClr val="009999"/>
          </a:solidFill>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lang="en-GB" b="1" u="sng" dirty="0"/>
              <a:t>Enablers</a:t>
            </a:r>
          </a:p>
          <a:p>
            <a:pPr marL="285750" indent="-285750">
              <a:buFont typeface="Wingdings" panose="05000000000000000000" pitchFamily="2" charset="2"/>
              <a:buChar char="Ø"/>
            </a:pPr>
            <a:r>
              <a:rPr lang="en-GB" dirty="0"/>
              <a:t>Seek external capital funding to support the proposal.</a:t>
            </a:r>
          </a:p>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0" lang="en-GB" sz="1800" b="0" i="0" u="none" strike="noStrike" kern="1200" cap="none" spc="0" normalizeH="0" baseline="0" noProof="0" dirty="0">
                <a:ln>
                  <a:noFill/>
                </a:ln>
                <a:solidFill>
                  <a:prstClr val="white"/>
                </a:solidFill>
                <a:effectLst/>
                <a:uLnTx/>
                <a:uFillTx/>
                <a:latin typeface="Aptos" panose="02110004020202020204"/>
                <a:ea typeface="+mn-ea"/>
                <a:cs typeface="+mn-cs"/>
              </a:rPr>
              <a:t>Safe Patient transfer mobilisation plan to be developed</a:t>
            </a:r>
          </a:p>
          <a:p>
            <a:pPr marL="285750" indent="-285750">
              <a:buFont typeface="Wingdings" panose="05000000000000000000" pitchFamily="2" charset="2"/>
              <a:buChar char="Ø"/>
            </a:pPr>
            <a:endParaRPr lang="en-GB" dirty="0"/>
          </a:p>
        </p:txBody>
      </p:sp>
    </p:spTree>
    <p:extLst>
      <p:ext uri="{BB962C8B-B14F-4D97-AF65-F5344CB8AC3E}">
        <p14:creationId xmlns:p14="http://schemas.microsoft.com/office/powerpoint/2010/main" val="37367630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8C5935-3C6F-D826-77C5-290D133C0B5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0C5B4A0-5623-6F19-D0ED-D1405F706B4E}"/>
              </a:ext>
            </a:extLst>
          </p:cNvPr>
          <p:cNvSpPr>
            <a:spLocks noGrp="1"/>
          </p:cNvSpPr>
          <p:nvPr>
            <p:ph type="title"/>
          </p:nvPr>
        </p:nvSpPr>
        <p:spPr/>
        <p:txBody>
          <a:bodyPr>
            <a:normAutofit/>
          </a:bodyPr>
          <a:lstStyle/>
          <a:p>
            <a:r>
              <a:rPr lang="en-GB" dirty="0"/>
              <a:t>Scenario 2 - </a:t>
            </a:r>
            <a:r>
              <a:rPr lang="en-US" dirty="0"/>
              <a:t>One specialist learning disability inpatient unit, located with our specialist autism inpatient unit in Morpeth</a:t>
            </a:r>
            <a:r>
              <a:rPr lang="en-GB" dirty="0"/>
              <a:t> </a:t>
            </a:r>
          </a:p>
        </p:txBody>
      </p:sp>
      <p:sp>
        <p:nvSpPr>
          <p:cNvPr id="5" name="Rectangle: Rounded Corners 4">
            <a:extLst>
              <a:ext uri="{FF2B5EF4-FFF2-40B4-BE49-F238E27FC236}">
                <a16:creationId xmlns:a16="http://schemas.microsoft.com/office/drawing/2014/main" id="{C7A89533-B3F9-23D1-BF13-A9F1B275CAC0}"/>
              </a:ext>
            </a:extLst>
          </p:cNvPr>
          <p:cNvSpPr/>
          <p:nvPr/>
        </p:nvSpPr>
        <p:spPr>
          <a:xfrm>
            <a:off x="652729" y="1417638"/>
            <a:ext cx="5178725" cy="2491550"/>
          </a:xfrm>
          <a:prstGeom prst="roundRect">
            <a:avLst/>
          </a:prstGeom>
          <a:solidFill>
            <a:srgbClr val="3366CC"/>
          </a:solidFill>
        </p:spPr>
        <p:style>
          <a:lnRef idx="2">
            <a:schemeClr val="accent1">
              <a:shade val="15000"/>
            </a:schemeClr>
          </a:lnRef>
          <a:fillRef idx="1">
            <a:schemeClr val="accent1"/>
          </a:fillRef>
          <a:effectRef idx="0">
            <a:schemeClr val="accent1"/>
          </a:effectRef>
          <a:fontRef idx="minor">
            <a:schemeClr val="lt1"/>
          </a:fontRef>
        </p:style>
        <p:txBody>
          <a:bodyPr rtlCol="0" anchor="t"/>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Overview</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Learning Disability inpatient beds would be </a:t>
            </a:r>
            <a:br>
              <a:rPr kumimoji="0" lang="en-GB" sz="18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br>
            <a:r>
              <a:rPr kumimoji="0" lang="en-GB" sz="18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co-located with existing Autism inpatient beds. The building would consist of 2 separate units providing learning disability care and autism care.</a:t>
            </a:r>
          </a:p>
        </p:txBody>
      </p:sp>
      <p:sp>
        <p:nvSpPr>
          <p:cNvPr id="6" name="Rectangle: Rounded Corners 5">
            <a:extLst>
              <a:ext uri="{FF2B5EF4-FFF2-40B4-BE49-F238E27FC236}">
                <a16:creationId xmlns:a16="http://schemas.microsoft.com/office/drawing/2014/main" id="{D2181738-2939-75FE-A289-26A8B655BA84}"/>
              </a:ext>
            </a:extLst>
          </p:cNvPr>
          <p:cNvSpPr/>
          <p:nvPr/>
        </p:nvSpPr>
        <p:spPr>
          <a:xfrm>
            <a:off x="6284341" y="1417637"/>
            <a:ext cx="5178725" cy="2674176"/>
          </a:xfrm>
          <a:prstGeom prst="roundRect">
            <a:avLst/>
          </a:prstGeom>
          <a:solidFill>
            <a:schemeClr val="tx2">
              <a:lumMod val="75000"/>
              <a:lumOff val="2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t"/>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Benefits</a:t>
            </a:r>
          </a:p>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0" lang="en-GB" sz="18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Aligned to our wider Learning Disabilities and Autism clinical network strategy.</a:t>
            </a:r>
          </a:p>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0" lang="en-US" sz="18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Retains the expertise of current staff</a:t>
            </a:r>
          </a:p>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0" lang="en-GB" sz="18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Maximises the use of our estate.</a:t>
            </a:r>
          </a:p>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0" lang="en-GB" sz="18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All specialist learning disability beds would be in 1 unit.</a:t>
            </a:r>
          </a:p>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0" lang="en-GB" sz="18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Economies of scale could be achieved.</a:t>
            </a:r>
          </a:p>
        </p:txBody>
      </p:sp>
      <p:sp>
        <p:nvSpPr>
          <p:cNvPr id="7" name="Rectangle: Rounded Corners 6">
            <a:extLst>
              <a:ext uri="{FF2B5EF4-FFF2-40B4-BE49-F238E27FC236}">
                <a16:creationId xmlns:a16="http://schemas.microsoft.com/office/drawing/2014/main" id="{5636D15D-701C-D1DF-3FA7-9B53AED9BFCF}"/>
              </a:ext>
            </a:extLst>
          </p:cNvPr>
          <p:cNvSpPr/>
          <p:nvPr/>
        </p:nvSpPr>
        <p:spPr>
          <a:xfrm>
            <a:off x="652729" y="4091813"/>
            <a:ext cx="5178725" cy="2491550"/>
          </a:xfrm>
          <a:prstGeom prst="roundRect">
            <a:avLst/>
          </a:prstGeom>
          <a:solidFill>
            <a:schemeClr val="accent6">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t"/>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Risks</a:t>
            </a:r>
          </a:p>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0" lang="en-GB" sz="18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Current learning disability inpatient staffing teams are based in South Tyneside and Cumbria. It is likely some new staff would be needed, and we would lose continuity of staff from the existing units.</a:t>
            </a:r>
          </a:p>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0" lang="en-GB" sz="18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Unfamiliar environment for existing patients.</a:t>
            </a:r>
          </a:p>
        </p:txBody>
      </p:sp>
      <p:sp>
        <p:nvSpPr>
          <p:cNvPr id="8" name="Rectangle: Rounded Corners 7">
            <a:extLst>
              <a:ext uri="{FF2B5EF4-FFF2-40B4-BE49-F238E27FC236}">
                <a16:creationId xmlns:a16="http://schemas.microsoft.com/office/drawing/2014/main" id="{564176FC-0FB7-0F24-CD42-201F8E802CDA}"/>
              </a:ext>
            </a:extLst>
          </p:cNvPr>
          <p:cNvSpPr/>
          <p:nvPr/>
        </p:nvSpPr>
        <p:spPr>
          <a:xfrm>
            <a:off x="6284341" y="4192438"/>
            <a:ext cx="5178725" cy="2390924"/>
          </a:xfrm>
          <a:prstGeom prst="roundRect">
            <a:avLst/>
          </a:prstGeom>
          <a:solidFill>
            <a:srgbClr val="009999"/>
          </a:solidFill>
        </p:spPr>
        <p:style>
          <a:lnRef idx="2">
            <a:schemeClr val="accent1">
              <a:shade val="15000"/>
            </a:schemeClr>
          </a:lnRef>
          <a:fillRef idx="1">
            <a:schemeClr val="accent1"/>
          </a:fillRef>
          <a:effectRef idx="0">
            <a:schemeClr val="accent1"/>
          </a:effectRef>
          <a:fontRef idx="minor">
            <a:schemeClr val="lt1"/>
          </a:fontRef>
        </p:style>
        <p:txBody>
          <a:bodyPr rtlCol="0" anchor="t"/>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6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Enablers</a:t>
            </a:r>
          </a:p>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0" lang="en-GB" sz="16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Reconfiguration of building to provide appropriate environment for each pathway. Capital investment has already been secured (via NHSE) to support refurbishment.</a:t>
            </a:r>
          </a:p>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0" lang="en-GB" sz="16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Development of a safe patient transfer mobilisation plan.</a:t>
            </a:r>
          </a:p>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0" lang="en-US" sz="16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Transport solutions to support family and carers to visit patients. </a:t>
            </a:r>
            <a:endParaRPr kumimoji="0" lang="en-GB" sz="16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endParaRPr kumimoji="0" lang="en-GB" sz="16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endParaRPr kumimoji="0" lang="en-GB" sz="16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2497711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817B46-E80A-EC28-1D6C-CAE33A20F31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AE2FFC7-8DA8-AA09-A9B3-3E40BB66535D}"/>
              </a:ext>
            </a:extLst>
          </p:cNvPr>
          <p:cNvSpPr>
            <a:spLocks noGrp="1"/>
          </p:cNvSpPr>
          <p:nvPr>
            <p:ph type="title"/>
          </p:nvPr>
        </p:nvSpPr>
        <p:spPr/>
        <p:txBody>
          <a:bodyPr>
            <a:normAutofit fontScale="90000"/>
          </a:bodyPr>
          <a:lstStyle/>
          <a:p>
            <a:r>
              <a:rPr lang="en-GB" dirty="0"/>
              <a:t>Scenario 3 - Specialist provision be exclusively provided in the community in the form of independent living spaces to support the needs of this group with our other community partners.</a:t>
            </a:r>
          </a:p>
        </p:txBody>
      </p:sp>
      <p:sp>
        <p:nvSpPr>
          <p:cNvPr id="5" name="Rectangle: Rounded Corners 4">
            <a:extLst>
              <a:ext uri="{FF2B5EF4-FFF2-40B4-BE49-F238E27FC236}">
                <a16:creationId xmlns:a16="http://schemas.microsoft.com/office/drawing/2014/main" id="{0ADE994F-7116-50E6-82C1-A4E093937A91}"/>
              </a:ext>
            </a:extLst>
          </p:cNvPr>
          <p:cNvSpPr/>
          <p:nvPr/>
        </p:nvSpPr>
        <p:spPr>
          <a:xfrm>
            <a:off x="652729" y="1417638"/>
            <a:ext cx="5178725" cy="2491550"/>
          </a:xfrm>
          <a:prstGeom prst="roundRect">
            <a:avLst/>
          </a:prstGeom>
          <a:solidFill>
            <a:srgbClr val="3366CC"/>
          </a:solidFill>
        </p:spPr>
        <p:style>
          <a:lnRef idx="2">
            <a:schemeClr val="accent1">
              <a:shade val="15000"/>
            </a:schemeClr>
          </a:lnRef>
          <a:fillRef idx="1">
            <a:schemeClr val="accent1"/>
          </a:fillRef>
          <a:effectRef idx="0">
            <a:schemeClr val="accent1"/>
          </a:effectRef>
          <a:fontRef idx="minor">
            <a:schemeClr val="lt1"/>
          </a:fontRef>
        </p:style>
        <p:txBody>
          <a:bodyPr rtlCol="0" anchor="t"/>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Overview</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60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This option would deliver all specialist learning‑disability support within the community through independent living spaces rather than institutional or inpatient settings. Individuals would live in tailored supported‑living homes, with flexible on‑site or outreach support provided in partnership with community, housing, and care providers. T</a:t>
            </a:r>
          </a:p>
        </p:txBody>
      </p:sp>
      <p:sp>
        <p:nvSpPr>
          <p:cNvPr id="6" name="Rectangle: Rounded Corners 5">
            <a:extLst>
              <a:ext uri="{FF2B5EF4-FFF2-40B4-BE49-F238E27FC236}">
                <a16:creationId xmlns:a16="http://schemas.microsoft.com/office/drawing/2014/main" id="{D7382C9A-E759-7864-A64A-2704D86F1C52}"/>
              </a:ext>
            </a:extLst>
          </p:cNvPr>
          <p:cNvSpPr/>
          <p:nvPr/>
        </p:nvSpPr>
        <p:spPr>
          <a:xfrm>
            <a:off x="6284341" y="1417637"/>
            <a:ext cx="5178725" cy="2674176"/>
          </a:xfrm>
          <a:prstGeom prst="roundRect">
            <a:avLst/>
          </a:prstGeom>
          <a:solidFill>
            <a:schemeClr val="tx2">
              <a:lumMod val="75000"/>
              <a:lumOff val="2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t"/>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Benefits</a:t>
            </a:r>
          </a:p>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lang="en-GB" dirty="0">
                <a:solidFill>
                  <a:prstClr val="white"/>
                </a:solidFill>
                <a:latin typeface="Arial" panose="020B0604020202020204" pitchFamily="34" charset="0"/>
                <a:cs typeface="Arial" panose="020B0604020202020204" pitchFamily="34" charset="0"/>
              </a:rPr>
              <a:t>Community based living for people with a Learning Disability</a:t>
            </a:r>
          </a:p>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0" lang="en-GB" sz="18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Reduced reliance on hospital based care</a:t>
            </a:r>
          </a:p>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lang="en-GB" dirty="0">
                <a:solidFill>
                  <a:prstClr val="white"/>
                </a:solidFill>
                <a:latin typeface="Arial" panose="020B0604020202020204" pitchFamily="34" charset="0"/>
                <a:cs typeface="Arial" panose="020B0604020202020204" pitchFamily="34" charset="0"/>
              </a:rPr>
              <a:t>Potential cost effectiveness over time</a:t>
            </a:r>
          </a:p>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0" lang="en-GB" sz="18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Stronger partnership and integrated care</a:t>
            </a:r>
          </a:p>
        </p:txBody>
      </p:sp>
      <p:sp>
        <p:nvSpPr>
          <p:cNvPr id="7" name="Rectangle: Rounded Corners 6">
            <a:extLst>
              <a:ext uri="{FF2B5EF4-FFF2-40B4-BE49-F238E27FC236}">
                <a16:creationId xmlns:a16="http://schemas.microsoft.com/office/drawing/2014/main" id="{0D807BE2-A92B-96CF-91A5-E8D7DD442453}"/>
              </a:ext>
            </a:extLst>
          </p:cNvPr>
          <p:cNvSpPr/>
          <p:nvPr/>
        </p:nvSpPr>
        <p:spPr>
          <a:xfrm>
            <a:off x="652729" y="4091813"/>
            <a:ext cx="5178725" cy="2491550"/>
          </a:xfrm>
          <a:prstGeom prst="roundRect">
            <a:avLst/>
          </a:prstGeom>
          <a:solidFill>
            <a:schemeClr val="accent6">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t"/>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Risks</a:t>
            </a:r>
          </a:p>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0" lang="en-GB" sz="18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Capacity of suitable accommodation in community</a:t>
            </a:r>
          </a:p>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lang="en-GB" dirty="0">
                <a:solidFill>
                  <a:prstClr val="white"/>
                </a:solidFill>
                <a:latin typeface="Arial" panose="020B0604020202020204" pitchFamily="34" charset="0"/>
                <a:cs typeface="Arial" panose="020B0604020202020204" pitchFamily="34" charset="0"/>
              </a:rPr>
              <a:t>Workforce pressures</a:t>
            </a:r>
          </a:p>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0" lang="en-GB" sz="18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Community isolation</a:t>
            </a:r>
          </a:p>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0" lang="en-GB" sz="18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Potential increase in crisis support</a:t>
            </a:r>
            <a:endParaRPr lang="en-GB" dirty="0">
              <a:solidFill>
                <a:prstClr val="white"/>
              </a:solidFill>
              <a:latin typeface="Arial" panose="020B0604020202020204" pitchFamily="34" charset="0"/>
              <a:cs typeface="Arial" panose="020B0604020202020204" pitchFamily="34" charset="0"/>
            </a:endParaRPr>
          </a:p>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lang="en-GB" dirty="0">
                <a:solidFill>
                  <a:prstClr val="white"/>
                </a:solidFill>
                <a:latin typeface="Arial" panose="020B0604020202020204" pitchFamily="34" charset="0"/>
                <a:cs typeface="Arial" panose="020B0604020202020204" pitchFamily="34" charset="0"/>
              </a:rPr>
              <a:t>Available finance </a:t>
            </a:r>
            <a:endParaRPr kumimoji="0" lang="en-GB" sz="18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p:txBody>
      </p:sp>
      <p:sp>
        <p:nvSpPr>
          <p:cNvPr id="8" name="Rectangle: Rounded Corners 7">
            <a:extLst>
              <a:ext uri="{FF2B5EF4-FFF2-40B4-BE49-F238E27FC236}">
                <a16:creationId xmlns:a16="http://schemas.microsoft.com/office/drawing/2014/main" id="{161518E0-77EB-8291-6389-DA9B09B05AC3}"/>
              </a:ext>
            </a:extLst>
          </p:cNvPr>
          <p:cNvSpPr/>
          <p:nvPr/>
        </p:nvSpPr>
        <p:spPr>
          <a:xfrm>
            <a:off x="6284341" y="4192438"/>
            <a:ext cx="5178725" cy="2390924"/>
          </a:xfrm>
          <a:prstGeom prst="roundRect">
            <a:avLst/>
          </a:prstGeom>
          <a:solidFill>
            <a:srgbClr val="009999"/>
          </a:solidFill>
        </p:spPr>
        <p:style>
          <a:lnRef idx="2">
            <a:schemeClr val="accent1">
              <a:shade val="15000"/>
            </a:schemeClr>
          </a:lnRef>
          <a:fillRef idx="1">
            <a:schemeClr val="accent1"/>
          </a:fillRef>
          <a:effectRef idx="0">
            <a:schemeClr val="accent1"/>
          </a:effectRef>
          <a:fontRef idx="minor">
            <a:schemeClr val="lt1"/>
          </a:fontRef>
        </p:style>
        <p:txBody>
          <a:bodyPr rtlCol="0" anchor="t"/>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6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Enablers</a:t>
            </a:r>
          </a:p>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lang="en-GB" sz="1600" dirty="0">
                <a:solidFill>
                  <a:prstClr val="white"/>
                </a:solidFill>
                <a:latin typeface="Arial" panose="020B0604020202020204" pitchFamily="34" charset="0"/>
                <a:cs typeface="Arial" panose="020B0604020202020204" pitchFamily="34" charset="0"/>
              </a:rPr>
              <a:t>Strong multi agency working and collaboration</a:t>
            </a:r>
          </a:p>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0" lang="en-GB" sz="16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Suitable housing stock</a:t>
            </a:r>
          </a:p>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lang="en-GB" sz="1600" dirty="0">
                <a:solidFill>
                  <a:prstClr val="white"/>
                </a:solidFill>
                <a:latin typeface="Arial" panose="020B0604020202020204" pitchFamily="34" charset="0"/>
                <a:cs typeface="Arial" panose="020B0604020202020204" pitchFamily="34" charset="0"/>
              </a:rPr>
              <a:t>Workforce </a:t>
            </a:r>
          </a:p>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0" lang="en-GB" sz="16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Community crisis support (multi agency)</a:t>
            </a:r>
          </a:p>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lang="en-GB" sz="1600" dirty="0">
                <a:solidFill>
                  <a:prstClr val="white"/>
                </a:solidFill>
                <a:latin typeface="Arial" panose="020B0604020202020204" pitchFamily="34" charset="0"/>
                <a:cs typeface="Arial" panose="020B0604020202020204" pitchFamily="34" charset="0"/>
              </a:rPr>
              <a:t>System wide agreements on care and finances</a:t>
            </a:r>
            <a:endParaRPr kumimoji="0" lang="en-GB" sz="16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endParaRPr kumimoji="0" lang="en-GB" sz="16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6360871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9F3B6A-1A8E-D50D-8189-B33F58F3E32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B4D4D9A-4EC1-44E5-2099-51B03CEB7243}"/>
              </a:ext>
            </a:extLst>
          </p:cNvPr>
          <p:cNvSpPr>
            <a:spLocks noGrp="1"/>
          </p:cNvSpPr>
          <p:nvPr>
            <p:ph type="title"/>
          </p:nvPr>
        </p:nvSpPr>
        <p:spPr/>
        <p:txBody>
          <a:bodyPr/>
          <a:lstStyle/>
          <a:p>
            <a:r>
              <a:rPr lang="en-GB" dirty="0"/>
              <a:t>Summary and next steps </a:t>
            </a:r>
          </a:p>
        </p:txBody>
      </p:sp>
      <p:sp>
        <p:nvSpPr>
          <p:cNvPr id="6" name="TextBox 5">
            <a:extLst>
              <a:ext uri="{FF2B5EF4-FFF2-40B4-BE49-F238E27FC236}">
                <a16:creationId xmlns:a16="http://schemas.microsoft.com/office/drawing/2014/main" id="{3A1418DD-A417-E030-6941-BEDE2930607B}"/>
              </a:ext>
            </a:extLst>
          </p:cNvPr>
          <p:cNvSpPr txBox="1"/>
          <p:nvPr/>
        </p:nvSpPr>
        <p:spPr>
          <a:xfrm>
            <a:off x="609600" y="1367081"/>
            <a:ext cx="10377577" cy="3046988"/>
          </a:xfrm>
          <a:prstGeom prst="rect">
            <a:avLst/>
          </a:prstGeom>
          <a:noFill/>
        </p:spPr>
        <p:txBody>
          <a:bodyPr wrap="square" rtlCol="0">
            <a:spAutoFit/>
          </a:bodyPr>
          <a:lstStyle/>
          <a:p>
            <a:pPr marL="285750" indent="-285750">
              <a:buFont typeface="Arial" panose="020B0604020202020204" pitchFamily="34" charset="0"/>
              <a:buChar char="•"/>
            </a:pPr>
            <a:r>
              <a:rPr lang="en-GB" sz="2400" dirty="0">
                <a:latin typeface="Arial" panose="020B0604020202020204" pitchFamily="34" charset="0"/>
                <a:cs typeface="Arial" panose="020B0604020202020204" pitchFamily="34" charset="0"/>
              </a:rPr>
              <a:t>We would like your feedback on the information provided.</a:t>
            </a:r>
          </a:p>
          <a:p>
            <a:pPr marL="285750" indent="-285750">
              <a:buFont typeface="Arial" panose="020B0604020202020204" pitchFamily="34" charset="0"/>
              <a:buChar char="•"/>
            </a:pPr>
            <a:r>
              <a:rPr lang="en-US" sz="2400" dirty="0">
                <a:latin typeface="Arial" panose="020B0604020202020204" pitchFamily="34" charset="0"/>
                <a:cs typeface="Arial" panose="020B0604020202020204" pitchFamily="34" charset="0"/>
              </a:rPr>
              <a:t>We also welcome thoughts and suggestions about other issues and scenarios to consider – from stakeholders, service users, families, carers, advocates and staff.</a:t>
            </a:r>
            <a:endParaRPr lang="en-GB" sz="240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GB" sz="2400" dirty="0">
                <a:latin typeface="Arial" panose="020B0604020202020204" pitchFamily="34" charset="0"/>
                <a:cs typeface="Arial" panose="020B0604020202020204" pitchFamily="34" charset="0"/>
              </a:rPr>
              <a:t>Your feedback will be included in our evaluation, which we will share with the Integrated Care Board (ICB) in April/May 2026.</a:t>
            </a:r>
          </a:p>
          <a:p>
            <a:pPr marL="285750" indent="-285750">
              <a:buFont typeface="Arial" panose="020B0604020202020204" pitchFamily="34" charset="0"/>
              <a:buChar char="•"/>
            </a:pPr>
            <a:r>
              <a:rPr lang="en-GB" sz="2400" dirty="0">
                <a:latin typeface="Arial" panose="020B0604020202020204" pitchFamily="34" charset="0"/>
                <a:cs typeface="Arial" panose="020B0604020202020204" pitchFamily="34" charset="0"/>
              </a:rPr>
              <a:t>This will inform the ICB’s decision to consider a formal consultation process.</a:t>
            </a:r>
            <a:endParaRPr lang="en-GB" dirty="0">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45FCF509-7070-B985-75AF-C34CAB673B4D}"/>
              </a:ext>
            </a:extLst>
          </p:cNvPr>
          <p:cNvSpPr txBox="1"/>
          <p:nvPr/>
        </p:nvSpPr>
        <p:spPr>
          <a:xfrm>
            <a:off x="782128" y="4576519"/>
            <a:ext cx="10377577" cy="1692771"/>
          </a:xfrm>
          <a:prstGeom prst="rect">
            <a:avLst/>
          </a:prstGeom>
          <a:noFill/>
        </p:spPr>
        <p:txBody>
          <a:bodyPr wrap="square" rtlCol="0">
            <a:spAutoFit/>
          </a:bodyPr>
          <a:lstStyle/>
          <a:p>
            <a:r>
              <a:rPr lang="en-US" sz="2800" b="1" dirty="0">
                <a:latin typeface="Arial" panose="020B0604020202020204" pitchFamily="34" charset="0"/>
                <a:cs typeface="Arial" panose="020B0604020202020204" pitchFamily="34" charset="0"/>
                <a:hlinkClick r:id="rId2"/>
              </a:rPr>
              <a:t>Visit our website to read more about this engagement process and have your say</a:t>
            </a:r>
            <a:r>
              <a:rPr lang="en-US" sz="2800" b="1" dirty="0">
                <a:latin typeface="Arial" panose="020B0604020202020204" pitchFamily="34" charset="0"/>
                <a:cs typeface="Arial" panose="020B0604020202020204" pitchFamily="34" charset="0"/>
              </a:rPr>
              <a:t>.</a:t>
            </a:r>
            <a:br>
              <a:rPr lang="en-US" sz="2800" b="1" dirty="0">
                <a:latin typeface="Arial" panose="020B0604020202020204" pitchFamily="34" charset="0"/>
                <a:cs typeface="Arial" panose="020B0604020202020204" pitchFamily="34" charset="0"/>
              </a:rPr>
            </a:br>
            <a:r>
              <a:rPr lang="en-GB" sz="2400" dirty="0">
                <a:latin typeface="Arial" panose="020B0604020202020204" pitchFamily="34" charset="0"/>
                <a:cs typeface="Arial" panose="020B0604020202020204" pitchFamily="34" charset="0"/>
              </a:rPr>
              <a:t>Contact </a:t>
            </a:r>
            <a:r>
              <a:rPr lang="en-GB" sz="2400" dirty="0">
                <a:latin typeface="Arial" panose="020B0604020202020204" pitchFamily="34" charset="0"/>
                <a:cs typeface="Arial" panose="020B0604020202020204" pitchFamily="34" charset="0"/>
                <a:hlinkClick r:id="rId3"/>
              </a:rPr>
              <a:t>corporateaffairs@cntw.nhs.uk</a:t>
            </a:r>
            <a:r>
              <a:rPr lang="en-GB" sz="2400" dirty="0">
                <a:latin typeface="Arial" panose="020B0604020202020204" pitchFamily="34" charset="0"/>
                <a:cs typeface="Arial" panose="020B0604020202020204" pitchFamily="34" charset="0"/>
              </a:rPr>
              <a:t> if you have any questions following this session</a:t>
            </a:r>
            <a:endParaRPr lang="en-GB" dirty="0"/>
          </a:p>
        </p:txBody>
      </p:sp>
      <p:pic>
        <p:nvPicPr>
          <p:cNvPr id="5" name="Graphic 4" descr="Cursor with solid fill">
            <a:extLst>
              <a:ext uri="{FF2B5EF4-FFF2-40B4-BE49-F238E27FC236}">
                <a16:creationId xmlns:a16="http://schemas.microsoft.com/office/drawing/2014/main" id="{F95E7A7D-258A-DCC9-AC0B-457428069370}"/>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9913189" y="4414069"/>
            <a:ext cx="914400" cy="914400"/>
          </a:xfrm>
          <a:prstGeom prst="rect">
            <a:avLst/>
          </a:prstGeom>
        </p:spPr>
      </p:pic>
    </p:spTree>
    <p:extLst>
      <p:ext uri="{BB962C8B-B14F-4D97-AF65-F5344CB8AC3E}">
        <p14:creationId xmlns:p14="http://schemas.microsoft.com/office/powerpoint/2010/main" val="122975105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1f33d0cb-a2dc-4d8f-af83-fd7fc96ffec3">
      <Terms xmlns="http://schemas.microsoft.com/office/infopath/2007/PartnerControls"/>
    </lcf76f155ced4ddcb4097134ff3c332f>
    <TaxCatchAll xmlns="782d797e-bb35-4daa-bac5-123ab88ae5b1" xsi:nil="true"/>
    <Service xmlns="1f33d0cb-a2dc-4d8f-af83-fd7fc96ffec3"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D82152EABC51964AB6FB87E8EDD8FFA2" ma:contentTypeVersion="17" ma:contentTypeDescription="Create a new document." ma:contentTypeScope="" ma:versionID="2df25edba2b48b9b33ff18134889e15c">
  <xsd:schema xmlns:xsd="http://www.w3.org/2001/XMLSchema" xmlns:xs="http://www.w3.org/2001/XMLSchema" xmlns:p="http://schemas.microsoft.com/office/2006/metadata/properties" xmlns:ns2="1f33d0cb-a2dc-4d8f-af83-fd7fc96ffec3" xmlns:ns3="782d797e-bb35-4daa-bac5-123ab88ae5b1" targetNamespace="http://schemas.microsoft.com/office/2006/metadata/properties" ma:root="true" ma:fieldsID="c08afa936d9eda83c7ec42f7cc5fc0a1" ns2:_="" ns3:_="">
    <xsd:import namespace="1f33d0cb-a2dc-4d8f-af83-fd7fc96ffec3"/>
    <xsd:import namespace="782d797e-bb35-4daa-bac5-123ab88ae5b1"/>
    <xsd:element name="properties">
      <xsd:complexType>
        <xsd:sequence>
          <xsd:element name="documentManagement">
            <xsd:complexType>
              <xsd:all>
                <xsd:element ref="ns2:MediaServiceMetadata" minOccurs="0"/>
                <xsd:element ref="ns2:MediaServiceFastMetadata" minOccurs="0"/>
                <xsd:element ref="ns2:lcf76f155ced4ddcb4097134ff3c332f" minOccurs="0"/>
                <xsd:element ref="ns3:TaxCatchAll" minOccurs="0"/>
                <xsd:element ref="ns2:MediaServiceGenerationTime" minOccurs="0"/>
                <xsd:element ref="ns2:MediaServiceEventHashCode" minOccurs="0"/>
                <xsd:element ref="ns3:SharedWithUsers" minOccurs="0"/>
                <xsd:element ref="ns3:SharedWithDetails" minOccurs="0"/>
                <xsd:element ref="ns2:MediaServiceOCR" minOccurs="0"/>
                <xsd:element ref="ns2:MediaServiceDateTaken" minOccurs="0"/>
                <xsd:element ref="ns2:MediaServiceObjectDetectorVersions" minOccurs="0"/>
                <xsd:element ref="ns2:MediaLengthInSeconds" minOccurs="0"/>
                <xsd:element ref="ns2:MediaServiceSearchProperties" minOccurs="0"/>
                <xsd:element ref="ns2:MediaServiceLocation" minOccurs="0"/>
                <xsd:element ref="ns2:Service"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f33d0cb-a2dc-4d8f-af83-fd7fc96ffec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1" nillable="true" ma:taxonomy="true" ma:internalName="lcf76f155ced4ddcb4097134ff3c332f" ma:taxonomyFieldName="MediaServiceImageTags" ma:displayName="Image Tags" ma:readOnly="false" ma:fieldId="{5cf76f15-5ced-4ddc-b409-7134ff3c332f}" ma:taxonomyMulti="true" ma:sspId="ee25d6a7-513f-497a-9e62-19408e1a4bab" ma:termSetId="09814cd3-568e-fe90-9814-8d621ff8fb84" ma:anchorId="fba54fb3-c3e1-fe81-a776-ca4b69148c4d" ma:open="true" ma:isKeyword="false">
      <xsd:complexType>
        <xsd:sequence>
          <xsd:element ref="pc:Terms" minOccurs="0" maxOccurs="1"/>
        </xsd:sequence>
      </xsd:complex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DateTaken" ma:index="18" nillable="true" ma:displayName="MediaServiceDateTaken" ma:hidden="true" ma:indexed="true" ma:internalName="MediaServiceDateTaken" ma:readOnly="true">
      <xsd:simpleType>
        <xsd:restriction base="dms:Text"/>
      </xsd:simpleType>
    </xsd:element>
    <xsd:element name="MediaServiceObjectDetectorVersions" ma:index="19" nillable="true" ma:displayName="MediaServiceObjectDetectorVersions" ma:hidden="true" ma:indexed="true" ma:internalName="MediaServiceObjectDetectorVersions"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element name="MediaServiceSearchProperties" ma:index="21" nillable="true" ma:displayName="MediaServiceSearchProperties" ma:hidden="true" ma:internalName="MediaServiceSearchProperties" ma:readOnly="true">
      <xsd:simpleType>
        <xsd:restriction base="dms:Note"/>
      </xsd:simpleType>
    </xsd:element>
    <xsd:element name="MediaServiceLocation" ma:index="22" nillable="true" ma:displayName="Location" ma:indexed="true" ma:internalName="MediaServiceLocation" ma:readOnly="true">
      <xsd:simpleType>
        <xsd:restriction base="dms:Text"/>
      </xsd:simpleType>
    </xsd:element>
    <xsd:element name="Service" ma:index="23" nillable="true" ma:displayName="Service" ma:format="Dropdown" ma:internalName="Service">
      <xsd:complexType>
        <xsd:complexContent>
          <xsd:extension base="dms:MultiChoice">
            <xsd:sequence>
              <xsd:element name="Value" maxOccurs="unbounded" minOccurs="0" nillable="true">
                <xsd:simpleType>
                  <xsd:restriction base="dms:Choice">
                    <xsd:enumeration value="Communications"/>
                    <xsd:enumeration value="Marketing"/>
                    <xsd:enumeration value="Patient Information"/>
                    <xsd:enumeration value="SHINE"/>
                  </xsd:restriction>
                </xsd:simpleType>
              </xsd:element>
            </xsd:sequence>
          </xsd:extension>
        </xsd:complexContent>
      </xsd:complexType>
    </xsd:element>
    <xsd:element name="MediaServiceBillingMetadata" ma:index="24"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782d797e-bb35-4daa-bac5-123ab88ae5b1" elementFormDefault="qualified">
    <xsd:import namespace="http://schemas.microsoft.com/office/2006/documentManagement/types"/>
    <xsd:import namespace="http://schemas.microsoft.com/office/infopath/2007/PartnerControls"/>
    <xsd:element name="TaxCatchAll" ma:index="12" nillable="true" ma:displayName="Taxonomy Catch All Column" ma:hidden="true" ma:list="{b35eaa26-42e1-4041-93ef-e67965a16c44}" ma:internalName="TaxCatchAll" ma:showField="CatchAllData" ma:web="782d797e-bb35-4daa-bac5-123ab88ae5b1">
      <xsd:complexType>
        <xsd:complexContent>
          <xsd:extension base="dms:MultiChoiceLookup">
            <xsd:sequence>
              <xsd:element name="Value" type="dms:Lookup" maxOccurs="unbounded" minOccurs="0" nillable="true"/>
            </xsd:sequence>
          </xsd:extension>
        </xsd:complexContent>
      </xsd:complexType>
    </xsd:element>
    <xsd:element name="SharedWithUsers" ma:index="15"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6"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B93A7DCF-1351-45DA-9E44-69CF103285EE}">
  <ds:schemaRefs>
    <ds:schemaRef ds:uri="http://schemas.microsoft.com/sharepoint/v3/contenttype/forms"/>
  </ds:schemaRefs>
</ds:datastoreItem>
</file>

<file path=customXml/itemProps2.xml><?xml version="1.0" encoding="utf-8"?>
<ds:datastoreItem xmlns:ds="http://schemas.openxmlformats.org/officeDocument/2006/customXml" ds:itemID="{F68C718E-DCFA-49A0-A9B6-3800F15847C7}">
  <ds:schemaRefs>
    <ds:schemaRef ds:uri="http://schemas.microsoft.com/office/2006/metadata/properties"/>
    <ds:schemaRef ds:uri="http://purl.org/dc/terms/"/>
    <ds:schemaRef ds:uri="782d797e-bb35-4daa-bac5-123ab88ae5b1"/>
    <ds:schemaRef ds:uri="http://schemas.microsoft.com/office/2006/documentManagement/types"/>
    <ds:schemaRef ds:uri="http://schemas.openxmlformats.org/package/2006/metadata/core-properties"/>
    <ds:schemaRef ds:uri="1f33d0cb-a2dc-4d8f-af83-fd7fc96ffec3"/>
    <ds:schemaRef ds:uri="http://www.w3.org/XML/1998/namespace"/>
    <ds:schemaRef ds:uri="http://purl.org/dc/elements/1.1/"/>
    <ds:schemaRef ds:uri="http://schemas.microsoft.com/office/infopath/2007/PartnerControls"/>
    <ds:schemaRef ds:uri="http://purl.org/dc/dcmitype/"/>
  </ds:schemaRefs>
</ds:datastoreItem>
</file>

<file path=customXml/itemProps3.xml><?xml version="1.0" encoding="utf-8"?>
<ds:datastoreItem xmlns:ds="http://schemas.openxmlformats.org/officeDocument/2006/customXml" ds:itemID="{06EFE440-155F-4249-9E96-546EA7DC268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f33d0cb-a2dc-4d8f-af83-fd7fc96ffec3"/>
    <ds:schemaRef ds:uri="782d797e-bb35-4daa-bac5-123ab88ae5b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1227</TotalTime>
  <Words>838</Words>
  <Application>Microsoft Office PowerPoint</Application>
  <PresentationFormat>Widescreen</PresentationFormat>
  <Paragraphs>74</Paragraphs>
  <Slides>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Aptos</vt:lpstr>
      <vt:lpstr>Aptos Display</vt:lpstr>
      <vt:lpstr>Arial</vt:lpstr>
      <vt:lpstr>Wingdings</vt:lpstr>
      <vt:lpstr>Office Theme</vt:lpstr>
      <vt:lpstr>PowerPoint Presentation</vt:lpstr>
      <vt:lpstr>Seeking views to develop our clinical model of care</vt:lpstr>
      <vt:lpstr>Overview of scenarios</vt:lpstr>
      <vt:lpstr>Scenario 1 – Two small specialist learning disability units, located on our main hospital sites</vt:lpstr>
      <vt:lpstr>Scenario 2 - One specialist learning disability inpatient unit, located with our specialist autism inpatient unit in Morpeth </vt:lpstr>
      <vt:lpstr>Scenario 3 - Specialist provision be exclusively provided in the community in the form of independent living spaces to support the needs of this group with our other community partners.</vt:lpstr>
      <vt:lpstr>Summary and next steps </vt:lpstr>
    </vt:vector>
  </TitlesOfParts>
  <Company>Cumbria, Northumberland Tyne and Wear NHS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Armstrong, Keith (Inpatient Care Group Management Support)</dc:creator>
  <cp:lastModifiedBy>Todhunter, Nicola (She/Her/Hers)</cp:lastModifiedBy>
  <cp:revision>23</cp:revision>
  <dcterms:created xsi:type="dcterms:W3CDTF">2025-10-10T09:24:26Z</dcterms:created>
  <dcterms:modified xsi:type="dcterms:W3CDTF">2026-03-06T12:11:07Z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ediaServiceImageTags">
    <vt:lpwstr/>
  </property>
  <property fmtid="{D5CDD505-2E9C-101B-9397-08002B2CF9AE}" pid="3" name="ContentTypeId">
    <vt:lpwstr>0x010100D82152EABC51964AB6FB87E8EDD8FFA2</vt:lpwstr>
  </property>
</Properties>
</file>